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60" r:id="rId4"/>
    <p:sldId id="340" r:id="rId5"/>
    <p:sldId id="341" r:id="rId6"/>
    <p:sldId id="342" r:id="rId7"/>
    <p:sldId id="265" r:id="rId8"/>
    <p:sldId id="266" r:id="rId9"/>
    <p:sldId id="267" r:id="rId10"/>
    <p:sldId id="268" r:id="rId11"/>
    <p:sldId id="343" r:id="rId12"/>
    <p:sldId id="344" r:id="rId13"/>
    <p:sldId id="345" r:id="rId14"/>
    <p:sldId id="351" r:id="rId15"/>
    <p:sldId id="352" r:id="rId16"/>
    <p:sldId id="348" r:id="rId17"/>
    <p:sldId id="350" r:id="rId18"/>
    <p:sldId id="353" r:id="rId19"/>
    <p:sldId id="354" r:id="rId20"/>
    <p:sldId id="355" r:id="rId21"/>
    <p:sldId id="356" r:id="rId22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882E"/>
    <a:srgbClr val="FFFFFF"/>
    <a:srgbClr val="265AA7"/>
    <a:srgbClr val="E8766F"/>
    <a:srgbClr val="5BC5F1"/>
    <a:srgbClr val="49C0F6"/>
    <a:srgbClr val="48AC92"/>
    <a:srgbClr val="2B5CA9"/>
    <a:srgbClr val="595959"/>
    <a:srgbClr val="3DBCC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59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1398" y="-8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9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263843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6140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873234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05071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9319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77221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934" y="114300"/>
            <a:ext cx="10354733" cy="723900"/>
          </a:xfrm>
          <a:prstGeom prst="rect">
            <a:avLst/>
          </a:prstGeom>
        </p:spPr>
        <p:txBody>
          <a:bodyPr/>
          <a:lstStyle>
            <a:lvl1pPr algn="l">
              <a:defRPr sz="3600" b="1" spc="3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066801"/>
            <a:ext cx="10972800" cy="5059363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24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600"/>
            </a:lvl4pPr>
            <a:lvl5pPr>
              <a:lnSpc>
                <a:spcPct val="150000"/>
              </a:lnSpc>
              <a:defRPr sz="16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箭头: V 形 1">
            <a:hlinkClick r:id="rId2" action="ppaction://hlinksldjump"/>
            <a:extLst>
              <a:ext uri="{FF2B5EF4-FFF2-40B4-BE49-F238E27FC236}">
                <a16:creationId xmlns="" xmlns:a16="http://schemas.microsoft.com/office/drawing/2014/main" id="{3099859B-C0C7-4806-A569-36485125F19A}"/>
              </a:ext>
            </a:extLst>
          </p:cNvPr>
          <p:cNvSpPr/>
          <p:nvPr userDrawn="1"/>
        </p:nvSpPr>
        <p:spPr>
          <a:xfrm>
            <a:off x="9354588" y="5271310"/>
            <a:ext cx="997528" cy="382385"/>
          </a:xfrm>
          <a:prstGeom prst="chevron">
            <a:avLst/>
          </a:prstGeom>
          <a:solidFill>
            <a:srgbClr val="F08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返回</a:t>
            </a:r>
          </a:p>
        </p:txBody>
      </p:sp>
    </p:spTree>
    <p:extLst>
      <p:ext uri="{BB962C8B-B14F-4D97-AF65-F5344CB8AC3E}">
        <p14:creationId xmlns="" xmlns:p14="http://schemas.microsoft.com/office/powerpoint/2010/main" val="410909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8990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06307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049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1430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018999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99111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19812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2018/7/19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5725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29.png"/><Relationship Id="rId4" Type="http://schemas.openxmlformats.org/officeDocument/2006/relationships/slide" Target="slid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Excel_Chart111111111111.xls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9">
            <a:extLst>
              <a:ext uri="{FF2B5EF4-FFF2-40B4-BE49-F238E27FC236}">
                <a16:creationId xmlns="" xmlns:a16="http://schemas.microsoft.com/office/drawing/2014/main" id="{B34D0BF3-6BF9-4D11-8305-163CEDD05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849653"/>
            <a:ext cx="12192000" cy="125029"/>
          </a:xfrm>
          <a:prstGeom prst="rect">
            <a:avLst/>
          </a:prstGeom>
          <a:gradFill>
            <a:gsLst>
              <a:gs pos="53000">
                <a:srgbClr val="49C0F6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1" name="组合 80">
            <a:extLst>
              <a:ext uri="{FF2B5EF4-FFF2-40B4-BE49-F238E27FC236}">
                <a16:creationId xmlns="" xmlns:a16="http://schemas.microsoft.com/office/drawing/2014/main" id="{3ADFC3C5-9AA1-4E4D-9D72-5FBA362912D9}"/>
              </a:ext>
            </a:extLst>
          </p:cNvPr>
          <p:cNvGrpSpPr/>
          <p:nvPr/>
        </p:nvGrpSpPr>
        <p:grpSpPr>
          <a:xfrm>
            <a:off x="1614616" y="2645439"/>
            <a:ext cx="3608894" cy="2283194"/>
            <a:chOff x="1890695" y="2725829"/>
            <a:chExt cx="2992477" cy="1893213"/>
          </a:xfrm>
        </p:grpSpPr>
        <p:pic>
          <p:nvPicPr>
            <p:cNvPr id="71" name="图片 70">
              <a:extLst>
                <a:ext uri="{FF2B5EF4-FFF2-40B4-BE49-F238E27FC236}">
                  <a16:creationId xmlns="" xmlns:a16="http://schemas.microsoft.com/office/drawing/2014/main" id="{32DBCD13-573F-4ABB-B2B7-81980834B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0695" y="2916555"/>
              <a:ext cx="2992477" cy="1702487"/>
            </a:xfrm>
            <a:prstGeom prst="rect">
              <a:avLst/>
            </a:prstGeom>
          </p:spPr>
        </p:pic>
        <p:sp>
          <p:nvSpPr>
            <p:cNvPr id="72" name="椭圆 71">
              <a:extLst>
                <a:ext uri="{FF2B5EF4-FFF2-40B4-BE49-F238E27FC236}">
                  <a16:creationId xmlns="" xmlns:a16="http://schemas.microsoft.com/office/drawing/2014/main" id="{12AF8E52-1AC1-43CF-85EC-C13A136E964B}"/>
                </a:ext>
              </a:extLst>
            </p:cNvPr>
            <p:cNvSpPr/>
            <p:nvPr/>
          </p:nvSpPr>
          <p:spPr>
            <a:xfrm>
              <a:off x="4144791" y="2725829"/>
              <a:ext cx="310052" cy="310052"/>
            </a:xfrm>
            <a:prstGeom prst="ellipse">
              <a:avLst/>
            </a:prstGeom>
            <a:solidFill>
              <a:srgbClr val="49C0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7" name="矩形 76">
              <a:extLst>
                <a:ext uri="{FF2B5EF4-FFF2-40B4-BE49-F238E27FC236}">
                  <a16:creationId xmlns="" xmlns:a16="http://schemas.microsoft.com/office/drawing/2014/main" id="{1399B09D-4414-4840-BAED-5F79960475E8}"/>
                </a:ext>
              </a:extLst>
            </p:cNvPr>
            <p:cNvSpPr/>
            <p:nvPr/>
          </p:nvSpPr>
          <p:spPr>
            <a:xfrm>
              <a:off x="3114829" y="3466896"/>
              <a:ext cx="528102" cy="5658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矩形 77">
              <a:extLst>
                <a:ext uri="{FF2B5EF4-FFF2-40B4-BE49-F238E27FC236}">
                  <a16:creationId xmlns="" xmlns:a16="http://schemas.microsoft.com/office/drawing/2014/main" id="{641CEF88-E976-417D-9518-450C454FD837}"/>
                </a:ext>
              </a:extLst>
            </p:cNvPr>
            <p:cNvSpPr/>
            <p:nvPr/>
          </p:nvSpPr>
          <p:spPr>
            <a:xfrm>
              <a:off x="4020481" y="4038527"/>
              <a:ext cx="528102" cy="3990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矩形 78">
              <a:extLst>
                <a:ext uri="{FF2B5EF4-FFF2-40B4-BE49-F238E27FC236}">
                  <a16:creationId xmlns="" xmlns:a16="http://schemas.microsoft.com/office/drawing/2014/main" id="{EE3EEECF-A903-4611-89FE-E2ED63436C72}"/>
                </a:ext>
              </a:extLst>
            </p:cNvPr>
            <p:cNvSpPr/>
            <p:nvPr/>
          </p:nvSpPr>
          <p:spPr>
            <a:xfrm>
              <a:off x="2252138" y="3965179"/>
              <a:ext cx="300358" cy="3990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6" name="Freeform 16">
            <a:extLst>
              <a:ext uri="{FF2B5EF4-FFF2-40B4-BE49-F238E27FC236}">
                <a16:creationId xmlns="" xmlns:a16="http://schemas.microsoft.com/office/drawing/2014/main" id="{D71551AE-DB78-4FC5-8401-DEE14DBD0A14}"/>
              </a:ext>
            </a:extLst>
          </p:cNvPr>
          <p:cNvSpPr>
            <a:spLocks noEditPoints="1"/>
          </p:cNvSpPr>
          <p:nvPr/>
        </p:nvSpPr>
        <p:spPr bwMode="auto">
          <a:xfrm flipV="1">
            <a:off x="6933976" y="2394109"/>
            <a:ext cx="5268913" cy="2466974"/>
          </a:xfrm>
          <a:custGeom>
            <a:avLst/>
            <a:gdLst>
              <a:gd name="T0" fmla="*/ 742 w 1660"/>
              <a:gd name="T1" fmla="*/ 624 h 777"/>
              <a:gd name="T2" fmla="*/ 444 w 1660"/>
              <a:gd name="T3" fmla="*/ 612 h 777"/>
              <a:gd name="T4" fmla="*/ 450 w 1660"/>
              <a:gd name="T5" fmla="*/ 615 h 777"/>
              <a:gd name="T6" fmla="*/ 550 w 1660"/>
              <a:gd name="T7" fmla="*/ 679 h 777"/>
              <a:gd name="T8" fmla="*/ 556 w 1660"/>
              <a:gd name="T9" fmla="*/ 668 h 777"/>
              <a:gd name="T10" fmla="*/ 464 w 1660"/>
              <a:gd name="T11" fmla="*/ 744 h 777"/>
              <a:gd name="T12" fmla="*/ 601 w 1660"/>
              <a:gd name="T13" fmla="*/ 567 h 777"/>
              <a:gd name="T14" fmla="*/ 612 w 1660"/>
              <a:gd name="T15" fmla="*/ 573 h 777"/>
              <a:gd name="T16" fmla="*/ 833 w 1660"/>
              <a:gd name="T17" fmla="*/ 546 h 777"/>
              <a:gd name="T18" fmla="*/ 860 w 1660"/>
              <a:gd name="T19" fmla="*/ 502 h 777"/>
              <a:gd name="T20" fmla="*/ 775 w 1660"/>
              <a:gd name="T21" fmla="*/ 504 h 777"/>
              <a:gd name="T22" fmla="*/ 804 w 1660"/>
              <a:gd name="T23" fmla="*/ 699 h 777"/>
              <a:gd name="T24" fmla="*/ 814 w 1660"/>
              <a:gd name="T25" fmla="*/ 706 h 777"/>
              <a:gd name="T26" fmla="*/ 1350 w 1660"/>
              <a:gd name="T27" fmla="*/ 376 h 777"/>
              <a:gd name="T28" fmla="*/ 1344 w 1660"/>
              <a:gd name="T29" fmla="*/ 387 h 777"/>
              <a:gd name="T30" fmla="*/ 6 w 1660"/>
              <a:gd name="T31" fmla="*/ 717 h 777"/>
              <a:gd name="T32" fmla="*/ 344 w 1660"/>
              <a:gd name="T33" fmla="*/ 663 h 777"/>
              <a:gd name="T34" fmla="*/ 366 w 1660"/>
              <a:gd name="T35" fmla="*/ 676 h 777"/>
              <a:gd name="T36" fmla="*/ 972 w 1660"/>
              <a:gd name="T37" fmla="*/ 400 h 777"/>
              <a:gd name="T38" fmla="*/ 983 w 1660"/>
              <a:gd name="T39" fmla="*/ 407 h 777"/>
              <a:gd name="T40" fmla="*/ 1080 w 1660"/>
              <a:gd name="T41" fmla="*/ 337 h 777"/>
              <a:gd name="T42" fmla="*/ 296 w 1660"/>
              <a:gd name="T43" fmla="*/ 768 h 777"/>
              <a:gd name="T44" fmla="*/ 301 w 1660"/>
              <a:gd name="T45" fmla="*/ 771 h 777"/>
              <a:gd name="T46" fmla="*/ 163 w 1660"/>
              <a:gd name="T47" fmla="*/ 664 h 777"/>
              <a:gd name="T48" fmla="*/ 167 w 1660"/>
              <a:gd name="T49" fmla="*/ 659 h 777"/>
              <a:gd name="T50" fmla="*/ 105 w 1660"/>
              <a:gd name="T51" fmla="*/ 767 h 777"/>
              <a:gd name="T52" fmla="*/ 1455 w 1660"/>
              <a:gd name="T53" fmla="*/ 100 h 777"/>
              <a:gd name="T54" fmla="*/ 1444 w 1660"/>
              <a:gd name="T55" fmla="*/ 93 h 777"/>
              <a:gd name="T56" fmla="*/ 1526 w 1660"/>
              <a:gd name="T57" fmla="*/ 505 h 777"/>
              <a:gd name="T58" fmla="*/ 1526 w 1660"/>
              <a:gd name="T59" fmla="*/ 492 h 777"/>
              <a:gd name="T60" fmla="*/ 992 w 1660"/>
              <a:gd name="T61" fmla="*/ 612 h 777"/>
              <a:gd name="T62" fmla="*/ 1481 w 1660"/>
              <a:gd name="T63" fmla="*/ 200 h 777"/>
              <a:gd name="T64" fmla="*/ 1454 w 1660"/>
              <a:gd name="T65" fmla="*/ 244 h 777"/>
              <a:gd name="T66" fmla="*/ 1515 w 1660"/>
              <a:gd name="T67" fmla="*/ 355 h 777"/>
              <a:gd name="T68" fmla="*/ 1528 w 1660"/>
              <a:gd name="T69" fmla="*/ 333 h 777"/>
              <a:gd name="T70" fmla="*/ 1660 w 1660"/>
              <a:gd name="T71" fmla="*/ 188 h 777"/>
              <a:gd name="T72" fmla="*/ 1344 w 1660"/>
              <a:gd name="T73" fmla="*/ 509 h 777"/>
              <a:gd name="T74" fmla="*/ 1350 w 1660"/>
              <a:gd name="T75" fmla="*/ 510 h 777"/>
              <a:gd name="T76" fmla="*/ 1660 w 1660"/>
              <a:gd name="T77" fmla="*/ 567 h 777"/>
              <a:gd name="T78" fmla="*/ 1598 w 1660"/>
              <a:gd name="T79" fmla="*/ 515 h 777"/>
              <a:gd name="T80" fmla="*/ 1588 w 1660"/>
              <a:gd name="T81" fmla="*/ 207 h 777"/>
              <a:gd name="T82" fmla="*/ 1478 w 1660"/>
              <a:gd name="T83" fmla="*/ 597 h 777"/>
              <a:gd name="T84" fmla="*/ 1484 w 1660"/>
              <a:gd name="T85" fmla="*/ 597 h 777"/>
              <a:gd name="T86" fmla="*/ 1328 w 1660"/>
              <a:gd name="T87" fmla="*/ 583 h 777"/>
              <a:gd name="T88" fmla="*/ 1334 w 1660"/>
              <a:gd name="T89" fmla="*/ 572 h 777"/>
              <a:gd name="T90" fmla="*/ 1198 w 1660"/>
              <a:gd name="T91" fmla="*/ 583 h 777"/>
              <a:gd name="T92" fmla="*/ 1052 w 1660"/>
              <a:gd name="T93" fmla="*/ 680 h 777"/>
              <a:gd name="T94" fmla="*/ 1057 w 1660"/>
              <a:gd name="T95" fmla="*/ 683 h 777"/>
              <a:gd name="T96" fmla="*/ 1038 w 1660"/>
              <a:gd name="T97" fmla="*/ 523 h 777"/>
              <a:gd name="T98" fmla="*/ 1079 w 1660"/>
              <a:gd name="T99" fmla="*/ 457 h 777"/>
              <a:gd name="T100" fmla="*/ 1275 w 1660"/>
              <a:gd name="T101" fmla="*/ 282 h 777"/>
              <a:gd name="T102" fmla="*/ 1183 w 1660"/>
              <a:gd name="T103" fmla="*/ 349 h 777"/>
              <a:gd name="T104" fmla="*/ 1205 w 1660"/>
              <a:gd name="T105" fmla="*/ 363 h 777"/>
              <a:gd name="T106" fmla="*/ 1234 w 1660"/>
              <a:gd name="T107" fmla="*/ 482 h 777"/>
              <a:gd name="T108" fmla="*/ 1237 w 1660"/>
              <a:gd name="T109" fmla="*/ 477 h 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60" h="777">
                <a:moveTo>
                  <a:pt x="733" y="588"/>
                </a:moveTo>
                <a:cubicBezTo>
                  <a:pt x="724" y="591"/>
                  <a:pt x="718" y="600"/>
                  <a:pt x="720" y="610"/>
                </a:cubicBezTo>
                <a:cubicBezTo>
                  <a:pt x="722" y="620"/>
                  <a:pt x="732" y="626"/>
                  <a:pt x="742" y="624"/>
                </a:cubicBezTo>
                <a:cubicBezTo>
                  <a:pt x="752" y="621"/>
                  <a:pt x="758" y="611"/>
                  <a:pt x="755" y="602"/>
                </a:cubicBezTo>
                <a:cubicBezTo>
                  <a:pt x="753" y="592"/>
                  <a:pt x="743" y="586"/>
                  <a:pt x="733" y="588"/>
                </a:cubicBezTo>
                <a:close/>
                <a:moveTo>
                  <a:pt x="444" y="612"/>
                </a:moveTo>
                <a:cubicBezTo>
                  <a:pt x="442" y="612"/>
                  <a:pt x="440" y="615"/>
                  <a:pt x="441" y="617"/>
                </a:cubicBezTo>
                <a:cubicBezTo>
                  <a:pt x="441" y="619"/>
                  <a:pt x="444" y="621"/>
                  <a:pt x="446" y="620"/>
                </a:cubicBezTo>
                <a:cubicBezTo>
                  <a:pt x="449" y="620"/>
                  <a:pt x="450" y="617"/>
                  <a:pt x="450" y="615"/>
                </a:cubicBezTo>
                <a:cubicBezTo>
                  <a:pt x="449" y="612"/>
                  <a:pt x="447" y="611"/>
                  <a:pt x="444" y="612"/>
                </a:cubicBezTo>
                <a:close/>
                <a:moveTo>
                  <a:pt x="556" y="668"/>
                </a:moveTo>
                <a:cubicBezTo>
                  <a:pt x="551" y="669"/>
                  <a:pt x="548" y="674"/>
                  <a:pt x="550" y="679"/>
                </a:cubicBezTo>
                <a:cubicBezTo>
                  <a:pt x="551" y="684"/>
                  <a:pt x="556" y="687"/>
                  <a:pt x="560" y="686"/>
                </a:cubicBezTo>
                <a:cubicBezTo>
                  <a:pt x="565" y="684"/>
                  <a:pt x="568" y="680"/>
                  <a:pt x="567" y="675"/>
                </a:cubicBezTo>
                <a:cubicBezTo>
                  <a:pt x="566" y="670"/>
                  <a:pt x="561" y="667"/>
                  <a:pt x="556" y="668"/>
                </a:cubicBezTo>
                <a:close/>
                <a:moveTo>
                  <a:pt x="462" y="735"/>
                </a:moveTo>
                <a:cubicBezTo>
                  <a:pt x="460" y="735"/>
                  <a:pt x="458" y="738"/>
                  <a:pt x="459" y="740"/>
                </a:cubicBezTo>
                <a:cubicBezTo>
                  <a:pt x="459" y="743"/>
                  <a:pt x="462" y="744"/>
                  <a:pt x="464" y="744"/>
                </a:cubicBezTo>
                <a:cubicBezTo>
                  <a:pt x="467" y="743"/>
                  <a:pt x="468" y="741"/>
                  <a:pt x="467" y="738"/>
                </a:cubicBezTo>
                <a:cubicBezTo>
                  <a:pt x="467" y="736"/>
                  <a:pt x="464" y="734"/>
                  <a:pt x="462" y="735"/>
                </a:cubicBezTo>
                <a:close/>
                <a:moveTo>
                  <a:pt x="601" y="567"/>
                </a:moveTo>
                <a:cubicBezTo>
                  <a:pt x="596" y="568"/>
                  <a:pt x="593" y="573"/>
                  <a:pt x="594" y="577"/>
                </a:cubicBezTo>
                <a:cubicBezTo>
                  <a:pt x="596" y="582"/>
                  <a:pt x="600" y="585"/>
                  <a:pt x="605" y="584"/>
                </a:cubicBezTo>
                <a:cubicBezTo>
                  <a:pt x="610" y="583"/>
                  <a:pt x="613" y="578"/>
                  <a:pt x="612" y="573"/>
                </a:cubicBezTo>
                <a:cubicBezTo>
                  <a:pt x="611" y="568"/>
                  <a:pt x="606" y="565"/>
                  <a:pt x="601" y="567"/>
                </a:cubicBezTo>
                <a:close/>
                <a:moveTo>
                  <a:pt x="860" y="502"/>
                </a:moveTo>
                <a:cubicBezTo>
                  <a:pt x="840" y="507"/>
                  <a:pt x="828" y="527"/>
                  <a:pt x="833" y="546"/>
                </a:cubicBezTo>
                <a:cubicBezTo>
                  <a:pt x="838" y="565"/>
                  <a:pt x="857" y="577"/>
                  <a:pt x="876" y="573"/>
                </a:cubicBezTo>
                <a:cubicBezTo>
                  <a:pt x="896" y="568"/>
                  <a:pt x="908" y="549"/>
                  <a:pt x="903" y="529"/>
                </a:cubicBezTo>
                <a:cubicBezTo>
                  <a:pt x="899" y="510"/>
                  <a:pt x="879" y="498"/>
                  <a:pt x="860" y="502"/>
                </a:cubicBezTo>
                <a:close/>
                <a:moveTo>
                  <a:pt x="771" y="487"/>
                </a:moveTo>
                <a:cubicBezTo>
                  <a:pt x="766" y="488"/>
                  <a:pt x="763" y="493"/>
                  <a:pt x="764" y="497"/>
                </a:cubicBezTo>
                <a:cubicBezTo>
                  <a:pt x="765" y="502"/>
                  <a:pt x="770" y="505"/>
                  <a:pt x="775" y="504"/>
                </a:cubicBezTo>
                <a:cubicBezTo>
                  <a:pt x="780" y="503"/>
                  <a:pt x="783" y="498"/>
                  <a:pt x="781" y="493"/>
                </a:cubicBezTo>
                <a:cubicBezTo>
                  <a:pt x="780" y="488"/>
                  <a:pt x="775" y="485"/>
                  <a:pt x="771" y="487"/>
                </a:cubicBezTo>
                <a:close/>
                <a:moveTo>
                  <a:pt x="804" y="699"/>
                </a:moveTo>
                <a:cubicBezTo>
                  <a:pt x="799" y="701"/>
                  <a:pt x="796" y="705"/>
                  <a:pt x="797" y="710"/>
                </a:cubicBezTo>
                <a:cubicBezTo>
                  <a:pt x="798" y="715"/>
                  <a:pt x="803" y="718"/>
                  <a:pt x="808" y="717"/>
                </a:cubicBezTo>
                <a:cubicBezTo>
                  <a:pt x="813" y="716"/>
                  <a:pt x="816" y="711"/>
                  <a:pt x="814" y="706"/>
                </a:cubicBezTo>
                <a:cubicBezTo>
                  <a:pt x="813" y="701"/>
                  <a:pt x="808" y="698"/>
                  <a:pt x="804" y="699"/>
                </a:cubicBezTo>
                <a:close/>
                <a:moveTo>
                  <a:pt x="1344" y="387"/>
                </a:moveTo>
                <a:cubicBezTo>
                  <a:pt x="1349" y="386"/>
                  <a:pt x="1352" y="381"/>
                  <a:pt x="1350" y="376"/>
                </a:cubicBezTo>
                <a:cubicBezTo>
                  <a:pt x="1349" y="371"/>
                  <a:pt x="1344" y="368"/>
                  <a:pt x="1340" y="369"/>
                </a:cubicBezTo>
                <a:cubicBezTo>
                  <a:pt x="1335" y="371"/>
                  <a:pt x="1332" y="375"/>
                  <a:pt x="1333" y="380"/>
                </a:cubicBezTo>
                <a:cubicBezTo>
                  <a:pt x="1334" y="385"/>
                  <a:pt x="1339" y="388"/>
                  <a:pt x="1344" y="387"/>
                </a:cubicBezTo>
                <a:close/>
                <a:moveTo>
                  <a:pt x="4" y="708"/>
                </a:moveTo>
                <a:cubicBezTo>
                  <a:pt x="2" y="708"/>
                  <a:pt x="0" y="711"/>
                  <a:pt x="1" y="713"/>
                </a:cubicBezTo>
                <a:cubicBezTo>
                  <a:pt x="1" y="716"/>
                  <a:pt x="4" y="717"/>
                  <a:pt x="6" y="717"/>
                </a:cubicBezTo>
                <a:cubicBezTo>
                  <a:pt x="9" y="716"/>
                  <a:pt x="10" y="714"/>
                  <a:pt x="9" y="711"/>
                </a:cubicBezTo>
                <a:cubicBezTo>
                  <a:pt x="9" y="709"/>
                  <a:pt x="6" y="707"/>
                  <a:pt x="4" y="708"/>
                </a:cubicBezTo>
                <a:close/>
                <a:moveTo>
                  <a:pt x="344" y="663"/>
                </a:moveTo>
                <a:cubicBezTo>
                  <a:pt x="334" y="665"/>
                  <a:pt x="328" y="675"/>
                  <a:pt x="331" y="685"/>
                </a:cubicBezTo>
                <a:cubicBezTo>
                  <a:pt x="333" y="695"/>
                  <a:pt x="343" y="701"/>
                  <a:pt x="352" y="698"/>
                </a:cubicBezTo>
                <a:cubicBezTo>
                  <a:pt x="362" y="696"/>
                  <a:pt x="368" y="686"/>
                  <a:pt x="366" y="676"/>
                </a:cubicBezTo>
                <a:cubicBezTo>
                  <a:pt x="363" y="667"/>
                  <a:pt x="354" y="661"/>
                  <a:pt x="344" y="663"/>
                </a:cubicBezTo>
                <a:close/>
                <a:moveTo>
                  <a:pt x="983" y="407"/>
                </a:moveTo>
                <a:cubicBezTo>
                  <a:pt x="982" y="402"/>
                  <a:pt x="977" y="399"/>
                  <a:pt x="972" y="400"/>
                </a:cubicBezTo>
                <a:cubicBezTo>
                  <a:pt x="967" y="401"/>
                  <a:pt x="964" y="406"/>
                  <a:pt x="965" y="411"/>
                </a:cubicBezTo>
                <a:cubicBezTo>
                  <a:pt x="967" y="416"/>
                  <a:pt x="971" y="419"/>
                  <a:pt x="976" y="418"/>
                </a:cubicBezTo>
                <a:cubicBezTo>
                  <a:pt x="981" y="416"/>
                  <a:pt x="984" y="412"/>
                  <a:pt x="983" y="407"/>
                </a:cubicBezTo>
                <a:close/>
                <a:moveTo>
                  <a:pt x="1084" y="355"/>
                </a:moveTo>
                <a:cubicBezTo>
                  <a:pt x="1089" y="354"/>
                  <a:pt x="1092" y="349"/>
                  <a:pt x="1091" y="344"/>
                </a:cubicBezTo>
                <a:cubicBezTo>
                  <a:pt x="1089" y="339"/>
                  <a:pt x="1085" y="336"/>
                  <a:pt x="1080" y="337"/>
                </a:cubicBezTo>
                <a:cubicBezTo>
                  <a:pt x="1075" y="339"/>
                  <a:pt x="1072" y="343"/>
                  <a:pt x="1073" y="348"/>
                </a:cubicBezTo>
                <a:cubicBezTo>
                  <a:pt x="1074" y="353"/>
                  <a:pt x="1079" y="356"/>
                  <a:pt x="1084" y="355"/>
                </a:cubicBezTo>
                <a:close/>
                <a:moveTo>
                  <a:pt x="296" y="768"/>
                </a:moveTo>
                <a:cubicBezTo>
                  <a:pt x="293" y="769"/>
                  <a:pt x="292" y="771"/>
                  <a:pt x="292" y="774"/>
                </a:cubicBezTo>
                <a:cubicBezTo>
                  <a:pt x="293" y="776"/>
                  <a:pt x="295" y="777"/>
                  <a:pt x="298" y="777"/>
                </a:cubicBezTo>
                <a:cubicBezTo>
                  <a:pt x="300" y="776"/>
                  <a:pt x="302" y="774"/>
                  <a:pt x="301" y="771"/>
                </a:cubicBezTo>
                <a:cubicBezTo>
                  <a:pt x="300" y="769"/>
                  <a:pt x="298" y="768"/>
                  <a:pt x="296" y="768"/>
                </a:cubicBezTo>
                <a:close/>
                <a:moveTo>
                  <a:pt x="167" y="659"/>
                </a:moveTo>
                <a:cubicBezTo>
                  <a:pt x="164" y="659"/>
                  <a:pt x="163" y="662"/>
                  <a:pt x="163" y="664"/>
                </a:cubicBezTo>
                <a:cubicBezTo>
                  <a:pt x="164" y="666"/>
                  <a:pt x="166" y="668"/>
                  <a:pt x="169" y="667"/>
                </a:cubicBezTo>
                <a:cubicBezTo>
                  <a:pt x="171" y="667"/>
                  <a:pt x="173" y="664"/>
                  <a:pt x="172" y="662"/>
                </a:cubicBezTo>
                <a:cubicBezTo>
                  <a:pt x="171" y="659"/>
                  <a:pt x="169" y="658"/>
                  <a:pt x="167" y="659"/>
                </a:cubicBezTo>
                <a:close/>
                <a:moveTo>
                  <a:pt x="101" y="749"/>
                </a:moveTo>
                <a:cubicBezTo>
                  <a:pt x="96" y="750"/>
                  <a:pt x="93" y="755"/>
                  <a:pt x="94" y="760"/>
                </a:cubicBezTo>
                <a:cubicBezTo>
                  <a:pt x="95" y="765"/>
                  <a:pt x="100" y="768"/>
                  <a:pt x="105" y="767"/>
                </a:cubicBezTo>
                <a:cubicBezTo>
                  <a:pt x="110" y="766"/>
                  <a:pt x="113" y="761"/>
                  <a:pt x="111" y="756"/>
                </a:cubicBezTo>
                <a:cubicBezTo>
                  <a:pt x="110" y="751"/>
                  <a:pt x="105" y="748"/>
                  <a:pt x="101" y="749"/>
                </a:cubicBezTo>
                <a:close/>
                <a:moveTo>
                  <a:pt x="1455" y="100"/>
                </a:moveTo>
                <a:cubicBezTo>
                  <a:pt x="1460" y="98"/>
                  <a:pt x="1463" y="94"/>
                  <a:pt x="1462" y="89"/>
                </a:cubicBezTo>
                <a:cubicBezTo>
                  <a:pt x="1461" y="84"/>
                  <a:pt x="1456" y="81"/>
                  <a:pt x="1451" y="82"/>
                </a:cubicBezTo>
                <a:cubicBezTo>
                  <a:pt x="1446" y="83"/>
                  <a:pt x="1443" y="88"/>
                  <a:pt x="1444" y="93"/>
                </a:cubicBezTo>
                <a:cubicBezTo>
                  <a:pt x="1446" y="98"/>
                  <a:pt x="1451" y="101"/>
                  <a:pt x="1455" y="100"/>
                </a:cubicBezTo>
                <a:close/>
                <a:moveTo>
                  <a:pt x="1526" y="492"/>
                </a:moveTo>
                <a:cubicBezTo>
                  <a:pt x="1523" y="496"/>
                  <a:pt x="1522" y="501"/>
                  <a:pt x="1526" y="505"/>
                </a:cubicBezTo>
                <a:cubicBezTo>
                  <a:pt x="1529" y="509"/>
                  <a:pt x="1535" y="509"/>
                  <a:pt x="1539" y="505"/>
                </a:cubicBezTo>
                <a:cubicBezTo>
                  <a:pt x="1542" y="502"/>
                  <a:pt x="1542" y="496"/>
                  <a:pt x="1539" y="493"/>
                </a:cubicBezTo>
                <a:cubicBezTo>
                  <a:pt x="1536" y="489"/>
                  <a:pt x="1530" y="489"/>
                  <a:pt x="1526" y="492"/>
                </a:cubicBezTo>
                <a:close/>
                <a:moveTo>
                  <a:pt x="988" y="595"/>
                </a:moveTo>
                <a:cubicBezTo>
                  <a:pt x="983" y="596"/>
                  <a:pt x="980" y="601"/>
                  <a:pt x="981" y="606"/>
                </a:cubicBezTo>
                <a:cubicBezTo>
                  <a:pt x="982" y="611"/>
                  <a:pt x="987" y="614"/>
                  <a:pt x="992" y="612"/>
                </a:cubicBezTo>
                <a:cubicBezTo>
                  <a:pt x="997" y="611"/>
                  <a:pt x="1000" y="606"/>
                  <a:pt x="999" y="602"/>
                </a:cubicBezTo>
                <a:cubicBezTo>
                  <a:pt x="998" y="597"/>
                  <a:pt x="993" y="594"/>
                  <a:pt x="988" y="595"/>
                </a:cubicBezTo>
                <a:close/>
                <a:moveTo>
                  <a:pt x="1481" y="200"/>
                </a:moveTo>
                <a:cubicBezTo>
                  <a:pt x="1476" y="181"/>
                  <a:pt x="1457" y="169"/>
                  <a:pt x="1437" y="174"/>
                </a:cubicBezTo>
                <a:cubicBezTo>
                  <a:pt x="1418" y="178"/>
                  <a:pt x="1406" y="198"/>
                  <a:pt x="1410" y="217"/>
                </a:cubicBezTo>
                <a:cubicBezTo>
                  <a:pt x="1415" y="237"/>
                  <a:pt x="1435" y="249"/>
                  <a:pt x="1454" y="244"/>
                </a:cubicBezTo>
                <a:cubicBezTo>
                  <a:pt x="1473" y="239"/>
                  <a:pt x="1485" y="220"/>
                  <a:pt x="1481" y="200"/>
                </a:cubicBezTo>
                <a:close/>
                <a:moveTo>
                  <a:pt x="1528" y="333"/>
                </a:moveTo>
                <a:cubicBezTo>
                  <a:pt x="1519" y="336"/>
                  <a:pt x="1513" y="346"/>
                  <a:pt x="1515" y="355"/>
                </a:cubicBezTo>
                <a:cubicBezTo>
                  <a:pt x="1517" y="365"/>
                  <a:pt x="1527" y="371"/>
                  <a:pt x="1537" y="369"/>
                </a:cubicBezTo>
                <a:cubicBezTo>
                  <a:pt x="1547" y="366"/>
                  <a:pt x="1553" y="356"/>
                  <a:pt x="1550" y="347"/>
                </a:cubicBezTo>
                <a:cubicBezTo>
                  <a:pt x="1548" y="337"/>
                  <a:pt x="1538" y="331"/>
                  <a:pt x="1528" y="333"/>
                </a:cubicBezTo>
                <a:close/>
                <a:moveTo>
                  <a:pt x="1624" y="3"/>
                </a:moveTo>
                <a:cubicBezTo>
                  <a:pt x="1573" y="15"/>
                  <a:pt x="1542" y="66"/>
                  <a:pt x="1554" y="116"/>
                </a:cubicBezTo>
                <a:cubicBezTo>
                  <a:pt x="1566" y="164"/>
                  <a:pt x="1612" y="195"/>
                  <a:pt x="1660" y="188"/>
                </a:cubicBezTo>
                <a:cubicBezTo>
                  <a:pt x="1660" y="2"/>
                  <a:pt x="1660" y="2"/>
                  <a:pt x="1660" y="2"/>
                </a:cubicBezTo>
                <a:cubicBezTo>
                  <a:pt x="1648" y="0"/>
                  <a:pt x="1636" y="0"/>
                  <a:pt x="1624" y="3"/>
                </a:cubicBezTo>
                <a:close/>
                <a:moveTo>
                  <a:pt x="1344" y="509"/>
                </a:moveTo>
                <a:cubicBezTo>
                  <a:pt x="1342" y="511"/>
                  <a:pt x="1342" y="514"/>
                  <a:pt x="1344" y="516"/>
                </a:cubicBezTo>
                <a:cubicBezTo>
                  <a:pt x="1345" y="518"/>
                  <a:pt x="1348" y="518"/>
                  <a:pt x="1350" y="516"/>
                </a:cubicBezTo>
                <a:cubicBezTo>
                  <a:pt x="1352" y="514"/>
                  <a:pt x="1352" y="511"/>
                  <a:pt x="1350" y="510"/>
                </a:cubicBezTo>
                <a:cubicBezTo>
                  <a:pt x="1349" y="508"/>
                  <a:pt x="1346" y="508"/>
                  <a:pt x="1344" y="509"/>
                </a:cubicBezTo>
                <a:close/>
                <a:moveTo>
                  <a:pt x="1598" y="515"/>
                </a:moveTo>
                <a:cubicBezTo>
                  <a:pt x="1605" y="545"/>
                  <a:pt x="1631" y="565"/>
                  <a:pt x="1660" y="567"/>
                </a:cubicBezTo>
                <a:cubicBezTo>
                  <a:pt x="1660" y="432"/>
                  <a:pt x="1660" y="432"/>
                  <a:pt x="1660" y="432"/>
                </a:cubicBezTo>
                <a:cubicBezTo>
                  <a:pt x="1656" y="432"/>
                  <a:pt x="1652" y="432"/>
                  <a:pt x="1648" y="433"/>
                </a:cubicBezTo>
                <a:cubicBezTo>
                  <a:pt x="1612" y="442"/>
                  <a:pt x="1589" y="479"/>
                  <a:pt x="1598" y="515"/>
                </a:cubicBezTo>
                <a:close/>
                <a:moveTo>
                  <a:pt x="1586" y="198"/>
                </a:moveTo>
                <a:cubicBezTo>
                  <a:pt x="1584" y="199"/>
                  <a:pt x="1582" y="201"/>
                  <a:pt x="1583" y="204"/>
                </a:cubicBezTo>
                <a:cubicBezTo>
                  <a:pt x="1583" y="206"/>
                  <a:pt x="1586" y="208"/>
                  <a:pt x="1588" y="207"/>
                </a:cubicBezTo>
                <a:cubicBezTo>
                  <a:pt x="1591" y="206"/>
                  <a:pt x="1592" y="204"/>
                  <a:pt x="1591" y="202"/>
                </a:cubicBezTo>
                <a:cubicBezTo>
                  <a:pt x="1591" y="199"/>
                  <a:pt x="1588" y="198"/>
                  <a:pt x="1586" y="198"/>
                </a:cubicBezTo>
                <a:close/>
                <a:moveTo>
                  <a:pt x="1478" y="597"/>
                </a:moveTo>
                <a:cubicBezTo>
                  <a:pt x="1476" y="599"/>
                  <a:pt x="1476" y="602"/>
                  <a:pt x="1477" y="603"/>
                </a:cubicBezTo>
                <a:cubicBezTo>
                  <a:pt x="1479" y="605"/>
                  <a:pt x="1482" y="605"/>
                  <a:pt x="1484" y="604"/>
                </a:cubicBezTo>
                <a:cubicBezTo>
                  <a:pt x="1486" y="602"/>
                  <a:pt x="1486" y="599"/>
                  <a:pt x="1484" y="597"/>
                </a:cubicBezTo>
                <a:cubicBezTo>
                  <a:pt x="1482" y="595"/>
                  <a:pt x="1479" y="595"/>
                  <a:pt x="1478" y="597"/>
                </a:cubicBezTo>
                <a:close/>
                <a:moveTo>
                  <a:pt x="1334" y="572"/>
                </a:moveTo>
                <a:cubicBezTo>
                  <a:pt x="1329" y="574"/>
                  <a:pt x="1326" y="578"/>
                  <a:pt x="1328" y="583"/>
                </a:cubicBezTo>
                <a:cubicBezTo>
                  <a:pt x="1329" y="588"/>
                  <a:pt x="1334" y="591"/>
                  <a:pt x="1338" y="590"/>
                </a:cubicBezTo>
                <a:cubicBezTo>
                  <a:pt x="1343" y="589"/>
                  <a:pt x="1346" y="584"/>
                  <a:pt x="1345" y="579"/>
                </a:cubicBezTo>
                <a:cubicBezTo>
                  <a:pt x="1344" y="574"/>
                  <a:pt x="1339" y="571"/>
                  <a:pt x="1334" y="572"/>
                </a:cubicBezTo>
                <a:close/>
                <a:moveTo>
                  <a:pt x="1196" y="575"/>
                </a:moveTo>
                <a:cubicBezTo>
                  <a:pt x="1194" y="575"/>
                  <a:pt x="1192" y="578"/>
                  <a:pt x="1193" y="580"/>
                </a:cubicBezTo>
                <a:cubicBezTo>
                  <a:pt x="1194" y="583"/>
                  <a:pt x="1196" y="584"/>
                  <a:pt x="1198" y="583"/>
                </a:cubicBezTo>
                <a:cubicBezTo>
                  <a:pt x="1201" y="583"/>
                  <a:pt x="1202" y="580"/>
                  <a:pt x="1202" y="578"/>
                </a:cubicBezTo>
                <a:cubicBezTo>
                  <a:pt x="1201" y="576"/>
                  <a:pt x="1199" y="574"/>
                  <a:pt x="1196" y="575"/>
                </a:cubicBezTo>
                <a:close/>
                <a:moveTo>
                  <a:pt x="1052" y="680"/>
                </a:moveTo>
                <a:cubicBezTo>
                  <a:pt x="1049" y="680"/>
                  <a:pt x="1048" y="683"/>
                  <a:pt x="1048" y="685"/>
                </a:cubicBezTo>
                <a:cubicBezTo>
                  <a:pt x="1049" y="688"/>
                  <a:pt x="1051" y="689"/>
                  <a:pt x="1054" y="689"/>
                </a:cubicBezTo>
                <a:cubicBezTo>
                  <a:pt x="1056" y="688"/>
                  <a:pt x="1058" y="685"/>
                  <a:pt x="1057" y="683"/>
                </a:cubicBezTo>
                <a:cubicBezTo>
                  <a:pt x="1056" y="681"/>
                  <a:pt x="1054" y="679"/>
                  <a:pt x="1052" y="680"/>
                </a:cubicBezTo>
                <a:close/>
                <a:moveTo>
                  <a:pt x="1079" y="457"/>
                </a:moveTo>
                <a:cubicBezTo>
                  <a:pt x="1049" y="464"/>
                  <a:pt x="1031" y="494"/>
                  <a:pt x="1038" y="523"/>
                </a:cubicBezTo>
                <a:cubicBezTo>
                  <a:pt x="1045" y="553"/>
                  <a:pt x="1075" y="571"/>
                  <a:pt x="1104" y="564"/>
                </a:cubicBezTo>
                <a:cubicBezTo>
                  <a:pt x="1134" y="557"/>
                  <a:pt x="1152" y="527"/>
                  <a:pt x="1145" y="498"/>
                </a:cubicBezTo>
                <a:cubicBezTo>
                  <a:pt x="1138" y="468"/>
                  <a:pt x="1108" y="450"/>
                  <a:pt x="1079" y="457"/>
                </a:cubicBezTo>
                <a:close/>
                <a:moveTo>
                  <a:pt x="1273" y="273"/>
                </a:moveTo>
                <a:cubicBezTo>
                  <a:pt x="1271" y="274"/>
                  <a:pt x="1269" y="276"/>
                  <a:pt x="1270" y="279"/>
                </a:cubicBezTo>
                <a:cubicBezTo>
                  <a:pt x="1270" y="281"/>
                  <a:pt x="1273" y="283"/>
                  <a:pt x="1275" y="282"/>
                </a:cubicBezTo>
                <a:cubicBezTo>
                  <a:pt x="1278" y="281"/>
                  <a:pt x="1279" y="279"/>
                  <a:pt x="1279" y="276"/>
                </a:cubicBezTo>
                <a:cubicBezTo>
                  <a:pt x="1278" y="274"/>
                  <a:pt x="1276" y="273"/>
                  <a:pt x="1273" y="273"/>
                </a:cubicBezTo>
                <a:close/>
                <a:moveTo>
                  <a:pt x="1183" y="349"/>
                </a:moveTo>
                <a:cubicBezTo>
                  <a:pt x="1174" y="352"/>
                  <a:pt x="1168" y="362"/>
                  <a:pt x="1170" y="371"/>
                </a:cubicBezTo>
                <a:cubicBezTo>
                  <a:pt x="1172" y="381"/>
                  <a:pt x="1182" y="387"/>
                  <a:pt x="1192" y="385"/>
                </a:cubicBezTo>
                <a:cubicBezTo>
                  <a:pt x="1202" y="382"/>
                  <a:pt x="1208" y="373"/>
                  <a:pt x="1205" y="363"/>
                </a:cubicBezTo>
                <a:cubicBezTo>
                  <a:pt x="1203" y="353"/>
                  <a:pt x="1193" y="347"/>
                  <a:pt x="1183" y="349"/>
                </a:cubicBezTo>
                <a:close/>
                <a:moveTo>
                  <a:pt x="1237" y="477"/>
                </a:moveTo>
                <a:cubicBezTo>
                  <a:pt x="1235" y="478"/>
                  <a:pt x="1233" y="480"/>
                  <a:pt x="1234" y="482"/>
                </a:cubicBezTo>
                <a:cubicBezTo>
                  <a:pt x="1234" y="485"/>
                  <a:pt x="1237" y="486"/>
                  <a:pt x="1239" y="486"/>
                </a:cubicBezTo>
                <a:cubicBezTo>
                  <a:pt x="1242" y="485"/>
                  <a:pt x="1243" y="483"/>
                  <a:pt x="1243" y="480"/>
                </a:cubicBezTo>
                <a:cubicBezTo>
                  <a:pt x="1242" y="478"/>
                  <a:pt x="1240" y="476"/>
                  <a:pt x="1237" y="477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16">
            <a:extLst>
              <a:ext uri="{FF2B5EF4-FFF2-40B4-BE49-F238E27FC236}">
                <a16:creationId xmlns="" xmlns:a16="http://schemas.microsoft.com/office/drawing/2014/main" id="{91E13385-6D60-42A8-B390-1A118B293DCB}"/>
              </a:ext>
            </a:extLst>
          </p:cNvPr>
          <p:cNvSpPr>
            <a:spLocks noEditPoints="1"/>
          </p:cNvSpPr>
          <p:nvPr/>
        </p:nvSpPr>
        <p:spPr bwMode="auto">
          <a:xfrm>
            <a:off x="6923087" y="743056"/>
            <a:ext cx="5268913" cy="2466975"/>
          </a:xfrm>
          <a:custGeom>
            <a:avLst/>
            <a:gdLst>
              <a:gd name="T0" fmla="*/ 742 w 1660"/>
              <a:gd name="T1" fmla="*/ 624 h 777"/>
              <a:gd name="T2" fmla="*/ 444 w 1660"/>
              <a:gd name="T3" fmla="*/ 612 h 777"/>
              <a:gd name="T4" fmla="*/ 450 w 1660"/>
              <a:gd name="T5" fmla="*/ 615 h 777"/>
              <a:gd name="T6" fmla="*/ 550 w 1660"/>
              <a:gd name="T7" fmla="*/ 679 h 777"/>
              <a:gd name="T8" fmla="*/ 556 w 1660"/>
              <a:gd name="T9" fmla="*/ 668 h 777"/>
              <a:gd name="T10" fmla="*/ 464 w 1660"/>
              <a:gd name="T11" fmla="*/ 744 h 777"/>
              <a:gd name="T12" fmla="*/ 601 w 1660"/>
              <a:gd name="T13" fmla="*/ 567 h 777"/>
              <a:gd name="T14" fmla="*/ 612 w 1660"/>
              <a:gd name="T15" fmla="*/ 573 h 777"/>
              <a:gd name="T16" fmla="*/ 833 w 1660"/>
              <a:gd name="T17" fmla="*/ 546 h 777"/>
              <a:gd name="T18" fmla="*/ 860 w 1660"/>
              <a:gd name="T19" fmla="*/ 502 h 777"/>
              <a:gd name="T20" fmla="*/ 775 w 1660"/>
              <a:gd name="T21" fmla="*/ 504 h 777"/>
              <a:gd name="T22" fmla="*/ 804 w 1660"/>
              <a:gd name="T23" fmla="*/ 699 h 777"/>
              <a:gd name="T24" fmla="*/ 814 w 1660"/>
              <a:gd name="T25" fmla="*/ 706 h 777"/>
              <a:gd name="T26" fmla="*/ 1350 w 1660"/>
              <a:gd name="T27" fmla="*/ 376 h 777"/>
              <a:gd name="T28" fmla="*/ 1344 w 1660"/>
              <a:gd name="T29" fmla="*/ 387 h 777"/>
              <a:gd name="T30" fmla="*/ 6 w 1660"/>
              <a:gd name="T31" fmla="*/ 717 h 777"/>
              <a:gd name="T32" fmla="*/ 344 w 1660"/>
              <a:gd name="T33" fmla="*/ 663 h 777"/>
              <a:gd name="T34" fmla="*/ 366 w 1660"/>
              <a:gd name="T35" fmla="*/ 676 h 777"/>
              <a:gd name="T36" fmla="*/ 972 w 1660"/>
              <a:gd name="T37" fmla="*/ 400 h 777"/>
              <a:gd name="T38" fmla="*/ 983 w 1660"/>
              <a:gd name="T39" fmla="*/ 407 h 777"/>
              <a:gd name="T40" fmla="*/ 1080 w 1660"/>
              <a:gd name="T41" fmla="*/ 337 h 777"/>
              <a:gd name="T42" fmla="*/ 296 w 1660"/>
              <a:gd name="T43" fmla="*/ 768 h 777"/>
              <a:gd name="T44" fmla="*/ 301 w 1660"/>
              <a:gd name="T45" fmla="*/ 771 h 777"/>
              <a:gd name="T46" fmla="*/ 163 w 1660"/>
              <a:gd name="T47" fmla="*/ 664 h 777"/>
              <a:gd name="T48" fmla="*/ 167 w 1660"/>
              <a:gd name="T49" fmla="*/ 659 h 777"/>
              <a:gd name="T50" fmla="*/ 105 w 1660"/>
              <a:gd name="T51" fmla="*/ 767 h 777"/>
              <a:gd name="T52" fmla="*/ 1455 w 1660"/>
              <a:gd name="T53" fmla="*/ 100 h 777"/>
              <a:gd name="T54" fmla="*/ 1444 w 1660"/>
              <a:gd name="T55" fmla="*/ 93 h 777"/>
              <a:gd name="T56" fmla="*/ 1526 w 1660"/>
              <a:gd name="T57" fmla="*/ 505 h 777"/>
              <a:gd name="T58" fmla="*/ 1526 w 1660"/>
              <a:gd name="T59" fmla="*/ 492 h 777"/>
              <a:gd name="T60" fmla="*/ 992 w 1660"/>
              <a:gd name="T61" fmla="*/ 612 h 777"/>
              <a:gd name="T62" fmla="*/ 1481 w 1660"/>
              <a:gd name="T63" fmla="*/ 200 h 777"/>
              <a:gd name="T64" fmla="*/ 1454 w 1660"/>
              <a:gd name="T65" fmla="*/ 244 h 777"/>
              <a:gd name="T66" fmla="*/ 1515 w 1660"/>
              <a:gd name="T67" fmla="*/ 355 h 777"/>
              <a:gd name="T68" fmla="*/ 1528 w 1660"/>
              <a:gd name="T69" fmla="*/ 333 h 777"/>
              <a:gd name="T70" fmla="*/ 1660 w 1660"/>
              <a:gd name="T71" fmla="*/ 188 h 777"/>
              <a:gd name="T72" fmla="*/ 1344 w 1660"/>
              <a:gd name="T73" fmla="*/ 509 h 777"/>
              <a:gd name="T74" fmla="*/ 1350 w 1660"/>
              <a:gd name="T75" fmla="*/ 510 h 777"/>
              <a:gd name="T76" fmla="*/ 1660 w 1660"/>
              <a:gd name="T77" fmla="*/ 567 h 777"/>
              <a:gd name="T78" fmla="*/ 1598 w 1660"/>
              <a:gd name="T79" fmla="*/ 515 h 777"/>
              <a:gd name="T80" fmla="*/ 1588 w 1660"/>
              <a:gd name="T81" fmla="*/ 207 h 777"/>
              <a:gd name="T82" fmla="*/ 1478 w 1660"/>
              <a:gd name="T83" fmla="*/ 597 h 777"/>
              <a:gd name="T84" fmla="*/ 1484 w 1660"/>
              <a:gd name="T85" fmla="*/ 597 h 777"/>
              <a:gd name="T86" fmla="*/ 1328 w 1660"/>
              <a:gd name="T87" fmla="*/ 583 h 777"/>
              <a:gd name="T88" fmla="*/ 1334 w 1660"/>
              <a:gd name="T89" fmla="*/ 572 h 777"/>
              <a:gd name="T90" fmla="*/ 1198 w 1660"/>
              <a:gd name="T91" fmla="*/ 583 h 777"/>
              <a:gd name="T92" fmla="*/ 1052 w 1660"/>
              <a:gd name="T93" fmla="*/ 680 h 777"/>
              <a:gd name="T94" fmla="*/ 1057 w 1660"/>
              <a:gd name="T95" fmla="*/ 683 h 777"/>
              <a:gd name="T96" fmla="*/ 1038 w 1660"/>
              <a:gd name="T97" fmla="*/ 523 h 777"/>
              <a:gd name="T98" fmla="*/ 1079 w 1660"/>
              <a:gd name="T99" fmla="*/ 457 h 777"/>
              <a:gd name="T100" fmla="*/ 1275 w 1660"/>
              <a:gd name="T101" fmla="*/ 282 h 777"/>
              <a:gd name="T102" fmla="*/ 1183 w 1660"/>
              <a:gd name="T103" fmla="*/ 349 h 777"/>
              <a:gd name="T104" fmla="*/ 1205 w 1660"/>
              <a:gd name="T105" fmla="*/ 363 h 777"/>
              <a:gd name="T106" fmla="*/ 1234 w 1660"/>
              <a:gd name="T107" fmla="*/ 482 h 777"/>
              <a:gd name="T108" fmla="*/ 1237 w 1660"/>
              <a:gd name="T109" fmla="*/ 477 h 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60" h="777">
                <a:moveTo>
                  <a:pt x="733" y="588"/>
                </a:moveTo>
                <a:cubicBezTo>
                  <a:pt x="724" y="591"/>
                  <a:pt x="718" y="600"/>
                  <a:pt x="720" y="610"/>
                </a:cubicBezTo>
                <a:cubicBezTo>
                  <a:pt x="722" y="620"/>
                  <a:pt x="732" y="626"/>
                  <a:pt x="742" y="624"/>
                </a:cubicBezTo>
                <a:cubicBezTo>
                  <a:pt x="752" y="621"/>
                  <a:pt x="758" y="611"/>
                  <a:pt x="755" y="602"/>
                </a:cubicBezTo>
                <a:cubicBezTo>
                  <a:pt x="753" y="592"/>
                  <a:pt x="743" y="586"/>
                  <a:pt x="733" y="588"/>
                </a:cubicBezTo>
                <a:close/>
                <a:moveTo>
                  <a:pt x="444" y="612"/>
                </a:moveTo>
                <a:cubicBezTo>
                  <a:pt x="442" y="612"/>
                  <a:pt x="440" y="615"/>
                  <a:pt x="441" y="617"/>
                </a:cubicBezTo>
                <a:cubicBezTo>
                  <a:pt x="441" y="619"/>
                  <a:pt x="444" y="621"/>
                  <a:pt x="446" y="620"/>
                </a:cubicBezTo>
                <a:cubicBezTo>
                  <a:pt x="449" y="620"/>
                  <a:pt x="450" y="617"/>
                  <a:pt x="450" y="615"/>
                </a:cubicBezTo>
                <a:cubicBezTo>
                  <a:pt x="449" y="612"/>
                  <a:pt x="447" y="611"/>
                  <a:pt x="444" y="612"/>
                </a:cubicBezTo>
                <a:close/>
                <a:moveTo>
                  <a:pt x="556" y="668"/>
                </a:moveTo>
                <a:cubicBezTo>
                  <a:pt x="551" y="669"/>
                  <a:pt x="548" y="674"/>
                  <a:pt x="550" y="679"/>
                </a:cubicBezTo>
                <a:cubicBezTo>
                  <a:pt x="551" y="684"/>
                  <a:pt x="556" y="687"/>
                  <a:pt x="560" y="686"/>
                </a:cubicBezTo>
                <a:cubicBezTo>
                  <a:pt x="565" y="684"/>
                  <a:pt x="568" y="680"/>
                  <a:pt x="567" y="675"/>
                </a:cubicBezTo>
                <a:cubicBezTo>
                  <a:pt x="566" y="670"/>
                  <a:pt x="561" y="667"/>
                  <a:pt x="556" y="668"/>
                </a:cubicBezTo>
                <a:close/>
                <a:moveTo>
                  <a:pt x="462" y="735"/>
                </a:moveTo>
                <a:cubicBezTo>
                  <a:pt x="460" y="735"/>
                  <a:pt x="458" y="738"/>
                  <a:pt x="459" y="740"/>
                </a:cubicBezTo>
                <a:cubicBezTo>
                  <a:pt x="459" y="743"/>
                  <a:pt x="462" y="744"/>
                  <a:pt x="464" y="744"/>
                </a:cubicBezTo>
                <a:cubicBezTo>
                  <a:pt x="467" y="743"/>
                  <a:pt x="468" y="741"/>
                  <a:pt x="467" y="738"/>
                </a:cubicBezTo>
                <a:cubicBezTo>
                  <a:pt x="467" y="736"/>
                  <a:pt x="464" y="734"/>
                  <a:pt x="462" y="735"/>
                </a:cubicBezTo>
                <a:close/>
                <a:moveTo>
                  <a:pt x="601" y="567"/>
                </a:moveTo>
                <a:cubicBezTo>
                  <a:pt x="596" y="568"/>
                  <a:pt x="593" y="573"/>
                  <a:pt x="594" y="577"/>
                </a:cubicBezTo>
                <a:cubicBezTo>
                  <a:pt x="596" y="582"/>
                  <a:pt x="600" y="585"/>
                  <a:pt x="605" y="584"/>
                </a:cubicBezTo>
                <a:cubicBezTo>
                  <a:pt x="610" y="583"/>
                  <a:pt x="613" y="578"/>
                  <a:pt x="612" y="573"/>
                </a:cubicBezTo>
                <a:cubicBezTo>
                  <a:pt x="611" y="568"/>
                  <a:pt x="606" y="565"/>
                  <a:pt x="601" y="567"/>
                </a:cubicBezTo>
                <a:close/>
                <a:moveTo>
                  <a:pt x="860" y="502"/>
                </a:moveTo>
                <a:cubicBezTo>
                  <a:pt x="840" y="507"/>
                  <a:pt x="828" y="527"/>
                  <a:pt x="833" y="546"/>
                </a:cubicBezTo>
                <a:cubicBezTo>
                  <a:pt x="838" y="565"/>
                  <a:pt x="857" y="577"/>
                  <a:pt x="876" y="573"/>
                </a:cubicBezTo>
                <a:cubicBezTo>
                  <a:pt x="896" y="568"/>
                  <a:pt x="908" y="549"/>
                  <a:pt x="903" y="529"/>
                </a:cubicBezTo>
                <a:cubicBezTo>
                  <a:pt x="899" y="510"/>
                  <a:pt x="879" y="498"/>
                  <a:pt x="860" y="502"/>
                </a:cubicBezTo>
                <a:close/>
                <a:moveTo>
                  <a:pt x="771" y="487"/>
                </a:moveTo>
                <a:cubicBezTo>
                  <a:pt x="766" y="488"/>
                  <a:pt x="763" y="493"/>
                  <a:pt x="764" y="497"/>
                </a:cubicBezTo>
                <a:cubicBezTo>
                  <a:pt x="765" y="502"/>
                  <a:pt x="770" y="505"/>
                  <a:pt x="775" y="504"/>
                </a:cubicBezTo>
                <a:cubicBezTo>
                  <a:pt x="780" y="503"/>
                  <a:pt x="783" y="498"/>
                  <a:pt x="781" y="493"/>
                </a:cubicBezTo>
                <a:cubicBezTo>
                  <a:pt x="780" y="488"/>
                  <a:pt x="775" y="485"/>
                  <a:pt x="771" y="487"/>
                </a:cubicBezTo>
                <a:close/>
                <a:moveTo>
                  <a:pt x="804" y="699"/>
                </a:moveTo>
                <a:cubicBezTo>
                  <a:pt x="799" y="701"/>
                  <a:pt x="796" y="705"/>
                  <a:pt x="797" y="710"/>
                </a:cubicBezTo>
                <a:cubicBezTo>
                  <a:pt x="798" y="715"/>
                  <a:pt x="803" y="718"/>
                  <a:pt x="808" y="717"/>
                </a:cubicBezTo>
                <a:cubicBezTo>
                  <a:pt x="813" y="716"/>
                  <a:pt x="816" y="711"/>
                  <a:pt x="814" y="706"/>
                </a:cubicBezTo>
                <a:cubicBezTo>
                  <a:pt x="813" y="701"/>
                  <a:pt x="808" y="698"/>
                  <a:pt x="804" y="699"/>
                </a:cubicBezTo>
                <a:close/>
                <a:moveTo>
                  <a:pt x="1344" y="387"/>
                </a:moveTo>
                <a:cubicBezTo>
                  <a:pt x="1349" y="386"/>
                  <a:pt x="1352" y="381"/>
                  <a:pt x="1350" y="376"/>
                </a:cubicBezTo>
                <a:cubicBezTo>
                  <a:pt x="1349" y="371"/>
                  <a:pt x="1344" y="368"/>
                  <a:pt x="1340" y="369"/>
                </a:cubicBezTo>
                <a:cubicBezTo>
                  <a:pt x="1335" y="371"/>
                  <a:pt x="1332" y="375"/>
                  <a:pt x="1333" y="380"/>
                </a:cubicBezTo>
                <a:cubicBezTo>
                  <a:pt x="1334" y="385"/>
                  <a:pt x="1339" y="388"/>
                  <a:pt x="1344" y="387"/>
                </a:cubicBezTo>
                <a:close/>
                <a:moveTo>
                  <a:pt x="4" y="708"/>
                </a:moveTo>
                <a:cubicBezTo>
                  <a:pt x="2" y="708"/>
                  <a:pt x="0" y="711"/>
                  <a:pt x="1" y="713"/>
                </a:cubicBezTo>
                <a:cubicBezTo>
                  <a:pt x="1" y="716"/>
                  <a:pt x="4" y="717"/>
                  <a:pt x="6" y="717"/>
                </a:cubicBezTo>
                <a:cubicBezTo>
                  <a:pt x="9" y="716"/>
                  <a:pt x="10" y="714"/>
                  <a:pt x="9" y="711"/>
                </a:cubicBezTo>
                <a:cubicBezTo>
                  <a:pt x="9" y="709"/>
                  <a:pt x="6" y="707"/>
                  <a:pt x="4" y="708"/>
                </a:cubicBezTo>
                <a:close/>
                <a:moveTo>
                  <a:pt x="344" y="663"/>
                </a:moveTo>
                <a:cubicBezTo>
                  <a:pt x="334" y="665"/>
                  <a:pt x="328" y="675"/>
                  <a:pt x="331" y="685"/>
                </a:cubicBezTo>
                <a:cubicBezTo>
                  <a:pt x="333" y="695"/>
                  <a:pt x="343" y="701"/>
                  <a:pt x="352" y="698"/>
                </a:cubicBezTo>
                <a:cubicBezTo>
                  <a:pt x="362" y="696"/>
                  <a:pt x="368" y="686"/>
                  <a:pt x="366" y="676"/>
                </a:cubicBezTo>
                <a:cubicBezTo>
                  <a:pt x="363" y="667"/>
                  <a:pt x="354" y="661"/>
                  <a:pt x="344" y="663"/>
                </a:cubicBezTo>
                <a:close/>
                <a:moveTo>
                  <a:pt x="983" y="407"/>
                </a:moveTo>
                <a:cubicBezTo>
                  <a:pt x="982" y="402"/>
                  <a:pt x="977" y="399"/>
                  <a:pt x="972" y="400"/>
                </a:cubicBezTo>
                <a:cubicBezTo>
                  <a:pt x="967" y="401"/>
                  <a:pt x="964" y="406"/>
                  <a:pt x="965" y="411"/>
                </a:cubicBezTo>
                <a:cubicBezTo>
                  <a:pt x="967" y="416"/>
                  <a:pt x="971" y="419"/>
                  <a:pt x="976" y="418"/>
                </a:cubicBezTo>
                <a:cubicBezTo>
                  <a:pt x="981" y="416"/>
                  <a:pt x="984" y="412"/>
                  <a:pt x="983" y="407"/>
                </a:cubicBezTo>
                <a:close/>
                <a:moveTo>
                  <a:pt x="1084" y="355"/>
                </a:moveTo>
                <a:cubicBezTo>
                  <a:pt x="1089" y="354"/>
                  <a:pt x="1092" y="349"/>
                  <a:pt x="1091" y="344"/>
                </a:cubicBezTo>
                <a:cubicBezTo>
                  <a:pt x="1089" y="339"/>
                  <a:pt x="1085" y="336"/>
                  <a:pt x="1080" y="337"/>
                </a:cubicBezTo>
                <a:cubicBezTo>
                  <a:pt x="1075" y="339"/>
                  <a:pt x="1072" y="343"/>
                  <a:pt x="1073" y="348"/>
                </a:cubicBezTo>
                <a:cubicBezTo>
                  <a:pt x="1074" y="353"/>
                  <a:pt x="1079" y="356"/>
                  <a:pt x="1084" y="355"/>
                </a:cubicBezTo>
                <a:close/>
                <a:moveTo>
                  <a:pt x="296" y="768"/>
                </a:moveTo>
                <a:cubicBezTo>
                  <a:pt x="293" y="769"/>
                  <a:pt x="292" y="771"/>
                  <a:pt x="292" y="774"/>
                </a:cubicBezTo>
                <a:cubicBezTo>
                  <a:pt x="293" y="776"/>
                  <a:pt x="295" y="777"/>
                  <a:pt x="298" y="777"/>
                </a:cubicBezTo>
                <a:cubicBezTo>
                  <a:pt x="300" y="776"/>
                  <a:pt x="302" y="774"/>
                  <a:pt x="301" y="771"/>
                </a:cubicBezTo>
                <a:cubicBezTo>
                  <a:pt x="300" y="769"/>
                  <a:pt x="298" y="768"/>
                  <a:pt x="296" y="768"/>
                </a:cubicBezTo>
                <a:close/>
                <a:moveTo>
                  <a:pt x="167" y="659"/>
                </a:moveTo>
                <a:cubicBezTo>
                  <a:pt x="164" y="659"/>
                  <a:pt x="163" y="662"/>
                  <a:pt x="163" y="664"/>
                </a:cubicBezTo>
                <a:cubicBezTo>
                  <a:pt x="164" y="666"/>
                  <a:pt x="166" y="668"/>
                  <a:pt x="169" y="667"/>
                </a:cubicBezTo>
                <a:cubicBezTo>
                  <a:pt x="171" y="667"/>
                  <a:pt x="173" y="664"/>
                  <a:pt x="172" y="662"/>
                </a:cubicBezTo>
                <a:cubicBezTo>
                  <a:pt x="171" y="659"/>
                  <a:pt x="169" y="658"/>
                  <a:pt x="167" y="659"/>
                </a:cubicBezTo>
                <a:close/>
                <a:moveTo>
                  <a:pt x="101" y="749"/>
                </a:moveTo>
                <a:cubicBezTo>
                  <a:pt x="96" y="750"/>
                  <a:pt x="93" y="755"/>
                  <a:pt x="94" y="760"/>
                </a:cubicBezTo>
                <a:cubicBezTo>
                  <a:pt x="95" y="765"/>
                  <a:pt x="100" y="768"/>
                  <a:pt x="105" y="767"/>
                </a:cubicBezTo>
                <a:cubicBezTo>
                  <a:pt x="110" y="766"/>
                  <a:pt x="113" y="761"/>
                  <a:pt x="111" y="756"/>
                </a:cubicBezTo>
                <a:cubicBezTo>
                  <a:pt x="110" y="751"/>
                  <a:pt x="105" y="748"/>
                  <a:pt x="101" y="749"/>
                </a:cubicBezTo>
                <a:close/>
                <a:moveTo>
                  <a:pt x="1455" y="100"/>
                </a:moveTo>
                <a:cubicBezTo>
                  <a:pt x="1460" y="98"/>
                  <a:pt x="1463" y="94"/>
                  <a:pt x="1462" y="89"/>
                </a:cubicBezTo>
                <a:cubicBezTo>
                  <a:pt x="1461" y="84"/>
                  <a:pt x="1456" y="81"/>
                  <a:pt x="1451" y="82"/>
                </a:cubicBezTo>
                <a:cubicBezTo>
                  <a:pt x="1446" y="83"/>
                  <a:pt x="1443" y="88"/>
                  <a:pt x="1444" y="93"/>
                </a:cubicBezTo>
                <a:cubicBezTo>
                  <a:pt x="1446" y="98"/>
                  <a:pt x="1451" y="101"/>
                  <a:pt x="1455" y="100"/>
                </a:cubicBezTo>
                <a:close/>
                <a:moveTo>
                  <a:pt x="1526" y="492"/>
                </a:moveTo>
                <a:cubicBezTo>
                  <a:pt x="1523" y="496"/>
                  <a:pt x="1522" y="501"/>
                  <a:pt x="1526" y="505"/>
                </a:cubicBezTo>
                <a:cubicBezTo>
                  <a:pt x="1529" y="509"/>
                  <a:pt x="1535" y="509"/>
                  <a:pt x="1539" y="505"/>
                </a:cubicBezTo>
                <a:cubicBezTo>
                  <a:pt x="1542" y="502"/>
                  <a:pt x="1542" y="496"/>
                  <a:pt x="1539" y="493"/>
                </a:cubicBezTo>
                <a:cubicBezTo>
                  <a:pt x="1536" y="489"/>
                  <a:pt x="1530" y="489"/>
                  <a:pt x="1526" y="492"/>
                </a:cubicBezTo>
                <a:close/>
                <a:moveTo>
                  <a:pt x="988" y="595"/>
                </a:moveTo>
                <a:cubicBezTo>
                  <a:pt x="983" y="596"/>
                  <a:pt x="980" y="601"/>
                  <a:pt x="981" y="606"/>
                </a:cubicBezTo>
                <a:cubicBezTo>
                  <a:pt x="982" y="611"/>
                  <a:pt x="987" y="614"/>
                  <a:pt x="992" y="612"/>
                </a:cubicBezTo>
                <a:cubicBezTo>
                  <a:pt x="997" y="611"/>
                  <a:pt x="1000" y="606"/>
                  <a:pt x="999" y="602"/>
                </a:cubicBezTo>
                <a:cubicBezTo>
                  <a:pt x="998" y="597"/>
                  <a:pt x="993" y="594"/>
                  <a:pt x="988" y="595"/>
                </a:cubicBezTo>
                <a:close/>
                <a:moveTo>
                  <a:pt x="1481" y="200"/>
                </a:moveTo>
                <a:cubicBezTo>
                  <a:pt x="1476" y="181"/>
                  <a:pt x="1457" y="169"/>
                  <a:pt x="1437" y="174"/>
                </a:cubicBezTo>
                <a:cubicBezTo>
                  <a:pt x="1418" y="178"/>
                  <a:pt x="1406" y="198"/>
                  <a:pt x="1410" y="217"/>
                </a:cubicBezTo>
                <a:cubicBezTo>
                  <a:pt x="1415" y="237"/>
                  <a:pt x="1435" y="249"/>
                  <a:pt x="1454" y="244"/>
                </a:cubicBezTo>
                <a:cubicBezTo>
                  <a:pt x="1473" y="239"/>
                  <a:pt x="1485" y="220"/>
                  <a:pt x="1481" y="200"/>
                </a:cubicBezTo>
                <a:close/>
                <a:moveTo>
                  <a:pt x="1528" y="333"/>
                </a:moveTo>
                <a:cubicBezTo>
                  <a:pt x="1519" y="336"/>
                  <a:pt x="1513" y="346"/>
                  <a:pt x="1515" y="355"/>
                </a:cubicBezTo>
                <a:cubicBezTo>
                  <a:pt x="1517" y="365"/>
                  <a:pt x="1527" y="371"/>
                  <a:pt x="1537" y="369"/>
                </a:cubicBezTo>
                <a:cubicBezTo>
                  <a:pt x="1547" y="366"/>
                  <a:pt x="1553" y="356"/>
                  <a:pt x="1550" y="347"/>
                </a:cubicBezTo>
                <a:cubicBezTo>
                  <a:pt x="1548" y="337"/>
                  <a:pt x="1538" y="331"/>
                  <a:pt x="1528" y="333"/>
                </a:cubicBezTo>
                <a:close/>
                <a:moveTo>
                  <a:pt x="1624" y="3"/>
                </a:moveTo>
                <a:cubicBezTo>
                  <a:pt x="1573" y="15"/>
                  <a:pt x="1542" y="66"/>
                  <a:pt x="1554" y="116"/>
                </a:cubicBezTo>
                <a:cubicBezTo>
                  <a:pt x="1566" y="164"/>
                  <a:pt x="1612" y="195"/>
                  <a:pt x="1660" y="188"/>
                </a:cubicBezTo>
                <a:cubicBezTo>
                  <a:pt x="1660" y="2"/>
                  <a:pt x="1660" y="2"/>
                  <a:pt x="1660" y="2"/>
                </a:cubicBezTo>
                <a:cubicBezTo>
                  <a:pt x="1648" y="0"/>
                  <a:pt x="1636" y="0"/>
                  <a:pt x="1624" y="3"/>
                </a:cubicBezTo>
                <a:close/>
                <a:moveTo>
                  <a:pt x="1344" y="509"/>
                </a:moveTo>
                <a:cubicBezTo>
                  <a:pt x="1342" y="511"/>
                  <a:pt x="1342" y="514"/>
                  <a:pt x="1344" y="516"/>
                </a:cubicBezTo>
                <a:cubicBezTo>
                  <a:pt x="1345" y="518"/>
                  <a:pt x="1348" y="518"/>
                  <a:pt x="1350" y="516"/>
                </a:cubicBezTo>
                <a:cubicBezTo>
                  <a:pt x="1352" y="514"/>
                  <a:pt x="1352" y="511"/>
                  <a:pt x="1350" y="510"/>
                </a:cubicBezTo>
                <a:cubicBezTo>
                  <a:pt x="1349" y="508"/>
                  <a:pt x="1346" y="508"/>
                  <a:pt x="1344" y="509"/>
                </a:cubicBezTo>
                <a:close/>
                <a:moveTo>
                  <a:pt x="1598" y="515"/>
                </a:moveTo>
                <a:cubicBezTo>
                  <a:pt x="1605" y="545"/>
                  <a:pt x="1631" y="565"/>
                  <a:pt x="1660" y="567"/>
                </a:cubicBezTo>
                <a:cubicBezTo>
                  <a:pt x="1660" y="432"/>
                  <a:pt x="1660" y="432"/>
                  <a:pt x="1660" y="432"/>
                </a:cubicBezTo>
                <a:cubicBezTo>
                  <a:pt x="1656" y="432"/>
                  <a:pt x="1652" y="432"/>
                  <a:pt x="1648" y="433"/>
                </a:cubicBezTo>
                <a:cubicBezTo>
                  <a:pt x="1612" y="442"/>
                  <a:pt x="1589" y="479"/>
                  <a:pt x="1598" y="515"/>
                </a:cubicBezTo>
                <a:close/>
                <a:moveTo>
                  <a:pt x="1586" y="198"/>
                </a:moveTo>
                <a:cubicBezTo>
                  <a:pt x="1584" y="199"/>
                  <a:pt x="1582" y="201"/>
                  <a:pt x="1583" y="204"/>
                </a:cubicBezTo>
                <a:cubicBezTo>
                  <a:pt x="1583" y="206"/>
                  <a:pt x="1586" y="208"/>
                  <a:pt x="1588" y="207"/>
                </a:cubicBezTo>
                <a:cubicBezTo>
                  <a:pt x="1591" y="206"/>
                  <a:pt x="1592" y="204"/>
                  <a:pt x="1591" y="202"/>
                </a:cubicBezTo>
                <a:cubicBezTo>
                  <a:pt x="1591" y="199"/>
                  <a:pt x="1588" y="198"/>
                  <a:pt x="1586" y="198"/>
                </a:cubicBezTo>
                <a:close/>
                <a:moveTo>
                  <a:pt x="1478" y="597"/>
                </a:moveTo>
                <a:cubicBezTo>
                  <a:pt x="1476" y="599"/>
                  <a:pt x="1476" y="602"/>
                  <a:pt x="1477" y="603"/>
                </a:cubicBezTo>
                <a:cubicBezTo>
                  <a:pt x="1479" y="605"/>
                  <a:pt x="1482" y="605"/>
                  <a:pt x="1484" y="604"/>
                </a:cubicBezTo>
                <a:cubicBezTo>
                  <a:pt x="1486" y="602"/>
                  <a:pt x="1486" y="599"/>
                  <a:pt x="1484" y="597"/>
                </a:cubicBezTo>
                <a:cubicBezTo>
                  <a:pt x="1482" y="595"/>
                  <a:pt x="1479" y="595"/>
                  <a:pt x="1478" y="597"/>
                </a:cubicBezTo>
                <a:close/>
                <a:moveTo>
                  <a:pt x="1334" y="572"/>
                </a:moveTo>
                <a:cubicBezTo>
                  <a:pt x="1329" y="574"/>
                  <a:pt x="1326" y="578"/>
                  <a:pt x="1328" y="583"/>
                </a:cubicBezTo>
                <a:cubicBezTo>
                  <a:pt x="1329" y="588"/>
                  <a:pt x="1334" y="591"/>
                  <a:pt x="1338" y="590"/>
                </a:cubicBezTo>
                <a:cubicBezTo>
                  <a:pt x="1343" y="589"/>
                  <a:pt x="1346" y="584"/>
                  <a:pt x="1345" y="579"/>
                </a:cubicBezTo>
                <a:cubicBezTo>
                  <a:pt x="1344" y="574"/>
                  <a:pt x="1339" y="571"/>
                  <a:pt x="1334" y="572"/>
                </a:cubicBezTo>
                <a:close/>
                <a:moveTo>
                  <a:pt x="1196" y="575"/>
                </a:moveTo>
                <a:cubicBezTo>
                  <a:pt x="1194" y="575"/>
                  <a:pt x="1192" y="578"/>
                  <a:pt x="1193" y="580"/>
                </a:cubicBezTo>
                <a:cubicBezTo>
                  <a:pt x="1194" y="583"/>
                  <a:pt x="1196" y="584"/>
                  <a:pt x="1198" y="583"/>
                </a:cubicBezTo>
                <a:cubicBezTo>
                  <a:pt x="1201" y="583"/>
                  <a:pt x="1202" y="580"/>
                  <a:pt x="1202" y="578"/>
                </a:cubicBezTo>
                <a:cubicBezTo>
                  <a:pt x="1201" y="576"/>
                  <a:pt x="1199" y="574"/>
                  <a:pt x="1196" y="575"/>
                </a:cubicBezTo>
                <a:close/>
                <a:moveTo>
                  <a:pt x="1052" y="680"/>
                </a:moveTo>
                <a:cubicBezTo>
                  <a:pt x="1049" y="680"/>
                  <a:pt x="1048" y="683"/>
                  <a:pt x="1048" y="685"/>
                </a:cubicBezTo>
                <a:cubicBezTo>
                  <a:pt x="1049" y="688"/>
                  <a:pt x="1051" y="689"/>
                  <a:pt x="1054" y="689"/>
                </a:cubicBezTo>
                <a:cubicBezTo>
                  <a:pt x="1056" y="688"/>
                  <a:pt x="1058" y="685"/>
                  <a:pt x="1057" y="683"/>
                </a:cubicBezTo>
                <a:cubicBezTo>
                  <a:pt x="1056" y="681"/>
                  <a:pt x="1054" y="679"/>
                  <a:pt x="1052" y="680"/>
                </a:cubicBezTo>
                <a:close/>
                <a:moveTo>
                  <a:pt x="1079" y="457"/>
                </a:moveTo>
                <a:cubicBezTo>
                  <a:pt x="1049" y="464"/>
                  <a:pt x="1031" y="494"/>
                  <a:pt x="1038" y="523"/>
                </a:cubicBezTo>
                <a:cubicBezTo>
                  <a:pt x="1045" y="553"/>
                  <a:pt x="1075" y="571"/>
                  <a:pt x="1104" y="564"/>
                </a:cubicBezTo>
                <a:cubicBezTo>
                  <a:pt x="1134" y="557"/>
                  <a:pt x="1152" y="527"/>
                  <a:pt x="1145" y="498"/>
                </a:cubicBezTo>
                <a:cubicBezTo>
                  <a:pt x="1138" y="468"/>
                  <a:pt x="1108" y="450"/>
                  <a:pt x="1079" y="457"/>
                </a:cubicBezTo>
                <a:close/>
                <a:moveTo>
                  <a:pt x="1273" y="273"/>
                </a:moveTo>
                <a:cubicBezTo>
                  <a:pt x="1271" y="274"/>
                  <a:pt x="1269" y="276"/>
                  <a:pt x="1270" y="279"/>
                </a:cubicBezTo>
                <a:cubicBezTo>
                  <a:pt x="1270" y="281"/>
                  <a:pt x="1273" y="283"/>
                  <a:pt x="1275" y="282"/>
                </a:cubicBezTo>
                <a:cubicBezTo>
                  <a:pt x="1278" y="281"/>
                  <a:pt x="1279" y="279"/>
                  <a:pt x="1279" y="276"/>
                </a:cubicBezTo>
                <a:cubicBezTo>
                  <a:pt x="1278" y="274"/>
                  <a:pt x="1276" y="273"/>
                  <a:pt x="1273" y="273"/>
                </a:cubicBezTo>
                <a:close/>
                <a:moveTo>
                  <a:pt x="1183" y="349"/>
                </a:moveTo>
                <a:cubicBezTo>
                  <a:pt x="1174" y="352"/>
                  <a:pt x="1168" y="362"/>
                  <a:pt x="1170" y="371"/>
                </a:cubicBezTo>
                <a:cubicBezTo>
                  <a:pt x="1172" y="381"/>
                  <a:pt x="1182" y="387"/>
                  <a:pt x="1192" y="385"/>
                </a:cubicBezTo>
                <a:cubicBezTo>
                  <a:pt x="1202" y="382"/>
                  <a:pt x="1208" y="373"/>
                  <a:pt x="1205" y="363"/>
                </a:cubicBezTo>
                <a:cubicBezTo>
                  <a:pt x="1203" y="353"/>
                  <a:pt x="1193" y="347"/>
                  <a:pt x="1183" y="349"/>
                </a:cubicBezTo>
                <a:close/>
                <a:moveTo>
                  <a:pt x="1237" y="477"/>
                </a:moveTo>
                <a:cubicBezTo>
                  <a:pt x="1235" y="478"/>
                  <a:pt x="1233" y="480"/>
                  <a:pt x="1234" y="482"/>
                </a:cubicBezTo>
                <a:cubicBezTo>
                  <a:pt x="1234" y="485"/>
                  <a:pt x="1237" y="486"/>
                  <a:pt x="1239" y="486"/>
                </a:cubicBezTo>
                <a:cubicBezTo>
                  <a:pt x="1242" y="485"/>
                  <a:pt x="1243" y="483"/>
                  <a:pt x="1243" y="480"/>
                </a:cubicBezTo>
                <a:cubicBezTo>
                  <a:pt x="1242" y="478"/>
                  <a:pt x="1240" y="476"/>
                  <a:pt x="1237" y="477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9" name="图片 68">
            <a:extLst>
              <a:ext uri="{FF2B5EF4-FFF2-40B4-BE49-F238E27FC236}">
                <a16:creationId xmlns="" xmlns:a16="http://schemas.microsoft.com/office/drawing/2014/main" id="{82C7EFD3-E28F-4A08-A6FE-7BFFC1C7A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89" y="82063"/>
            <a:ext cx="4056509" cy="3241566"/>
          </a:xfrm>
          <a:prstGeom prst="rect">
            <a:avLst/>
          </a:prstGeom>
        </p:spPr>
      </p:pic>
      <p:sp>
        <p:nvSpPr>
          <p:cNvPr id="92" name="Rectangle 9">
            <a:extLst>
              <a:ext uri="{FF2B5EF4-FFF2-40B4-BE49-F238E27FC236}">
                <a16:creationId xmlns="" xmlns:a16="http://schemas.microsoft.com/office/drawing/2014/main" id="{5B560BFB-97F3-4CAC-B31F-51CBFFA18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26433"/>
            <a:ext cx="12192000" cy="72000"/>
          </a:xfrm>
          <a:prstGeom prst="rect">
            <a:avLst/>
          </a:prstGeom>
          <a:gradFill>
            <a:gsLst>
              <a:gs pos="53000">
                <a:srgbClr val="49C0F6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Rectangle 9">
            <a:extLst>
              <a:ext uri="{FF2B5EF4-FFF2-40B4-BE49-F238E27FC236}">
                <a16:creationId xmlns="" xmlns:a16="http://schemas.microsoft.com/office/drawing/2014/main" id="{D447B1DA-8AEC-4EE6-A0A9-216815C3D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133659"/>
            <a:ext cx="12192000" cy="36000"/>
          </a:xfrm>
          <a:prstGeom prst="rect">
            <a:avLst/>
          </a:prstGeom>
          <a:gradFill>
            <a:gsLst>
              <a:gs pos="53000">
                <a:srgbClr val="49C0F6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标题 2"/>
          <p:cNvSpPr>
            <a:spLocks noGrp="1"/>
          </p:cNvSpPr>
          <p:nvPr>
            <p:ph type="ctrTitle"/>
          </p:nvPr>
        </p:nvSpPr>
        <p:spPr bwMode="auto">
          <a:xfrm>
            <a:off x="2646363" y="2187575"/>
            <a:ext cx="7772400" cy="939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l" defTabSz="457200">
              <a:lnSpc>
                <a:spcPct val="150000"/>
              </a:lnSpc>
            </a:pPr>
            <a:r>
              <a:rPr lang="zh-CN" altLang="en-US" sz="4000" b="1" dirty="0" smtClean="0">
                <a:solidFill>
                  <a:srgbClr val="F0882E"/>
                </a:solidFill>
                <a:effectLst>
                  <a:outerShdw dist="25400" dir="2700000" algn="tl" rotWithShape="0">
                    <a:prstClr val="black"/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微软雅黑" pitchFamily="34" charset="-122"/>
              </a:rPr>
              <a:t>        第二章 </a:t>
            </a:r>
            <a:r>
              <a:rPr lang="en-US" altLang="zh-CN" sz="4000" b="1" dirty="0" err="1" smtClean="0">
                <a:solidFill>
                  <a:srgbClr val="F0882E"/>
                </a:solidFill>
                <a:effectLst>
                  <a:outerShdw dist="25400" dir="2700000" algn="tl" rotWithShape="0">
                    <a:prstClr val="black"/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微软雅黑" pitchFamily="34" charset="-122"/>
              </a:rPr>
              <a:t>MySQL</a:t>
            </a:r>
            <a:r>
              <a:rPr lang="zh-CN" altLang="en-US" sz="4000" b="1" dirty="0" smtClean="0">
                <a:solidFill>
                  <a:srgbClr val="F0882E"/>
                </a:solidFill>
                <a:effectLst>
                  <a:outerShdw dist="25400" dir="2700000" algn="tl" rotWithShape="0">
                    <a:prstClr val="black"/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微软雅黑" pitchFamily="34" charset="-122"/>
              </a:rPr>
              <a:t>基础</a:t>
            </a:r>
            <a:endParaRPr lang="zh-CN" altLang="en-US" sz="4000" b="1" dirty="0" smtClean="0">
              <a:solidFill>
                <a:srgbClr val="F0882E"/>
              </a:solidFill>
              <a:effectLst>
                <a:outerShdw dist="25400" dir="2700000" algn="tl" rotWithShape="0">
                  <a:prstClr val="black"/>
                </a:outerShdw>
              </a:effectLst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8" name="副标题 3"/>
          <p:cNvSpPr>
            <a:spLocks noGrp="1"/>
          </p:cNvSpPr>
          <p:nvPr>
            <p:ph type="subTitle" idx="1"/>
          </p:nvPr>
        </p:nvSpPr>
        <p:spPr bwMode="auto">
          <a:xfrm>
            <a:off x="4686300" y="3144838"/>
            <a:ext cx="7631113" cy="22463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1" indent="-342900" algn="l" defTabSz="457200">
              <a:lnSpc>
                <a:spcPct val="170000"/>
              </a:lnSpc>
              <a:buFontTx/>
              <a:buChar char="•"/>
            </a:pPr>
            <a:r>
              <a:rPr lang="en-US" altLang="zh-CN" sz="2800" b="1" dirty="0" err="1" smtClean="0">
                <a:solidFill>
                  <a:srgbClr val="F0882E"/>
                </a:solidFill>
                <a:effectLst>
                  <a:outerShdw dist="25400" dir="2700000" algn="tl" rotWithShape="0">
                    <a:prstClr val="black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itchFamily="34" charset="-122"/>
              </a:rPr>
              <a:t>MySQL</a:t>
            </a:r>
            <a:r>
              <a:rPr lang="zh-CN" altLang="en-US" sz="2800" b="1" dirty="0" smtClean="0">
                <a:solidFill>
                  <a:srgbClr val="F0882E"/>
                </a:solidFill>
                <a:effectLst>
                  <a:outerShdw dist="25400" dir="2700000" algn="tl" rotWithShape="0">
                    <a:prstClr val="black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itchFamily="34" charset="-122"/>
              </a:rPr>
              <a:t>概述</a:t>
            </a:r>
            <a:endParaRPr lang="en-US" altLang="zh-CN" sz="2800" b="1" dirty="0" smtClean="0">
              <a:solidFill>
                <a:srgbClr val="F0882E"/>
              </a:solidFill>
              <a:effectLst>
                <a:outerShdw dist="25400" dir="2700000" algn="tl" rotWithShape="0">
                  <a:prstClr val="black"/>
                </a:outerShdw>
              </a:effectLst>
              <a:latin typeface="微软雅黑" panose="020B0503020204020204" charset="-122"/>
              <a:ea typeface="微软雅黑" panose="020B0503020204020204" charset="-122"/>
              <a:cs typeface="+mj-cs"/>
              <a:sym typeface="微软雅黑" pitchFamily="34" charset="-122"/>
            </a:endParaRPr>
          </a:p>
          <a:p>
            <a:pPr indent="-342900" algn="l" defTabSz="457200">
              <a:lnSpc>
                <a:spcPct val="170000"/>
              </a:lnSpc>
              <a:buFontTx/>
              <a:buChar char="•"/>
            </a:pPr>
            <a:r>
              <a:rPr lang="en-US" altLang="zh-CN" sz="2800" b="1" dirty="0" err="1" smtClean="0">
                <a:solidFill>
                  <a:srgbClr val="F0882E"/>
                </a:solidFill>
                <a:effectLst>
                  <a:outerShdw dist="25400" dir="2700000" algn="tl" rotWithShape="0">
                    <a:prstClr val="black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itchFamily="34" charset="-122"/>
              </a:rPr>
              <a:t>MySQL</a:t>
            </a:r>
            <a:r>
              <a:rPr lang="zh-CN" altLang="en-US" sz="2800" b="1" dirty="0" smtClean="0">
                <a:solidFill>
                  <a:srgbClr val="F0882E"/>
                </a:solidFill>
                <a:effectLst>
                  <a:outerShdw dist="25400" dir="2700000" algn="tl" rotWithShape="0">
                    <a:prstClr val="black"/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itchFamily="34" charset="-122"/>
              </a:rPr>
              <a:t>的安装与配置</a:t>
            </a:r>
            <a:endParaRPr lang="en-US" altLang="zh-CN" sz="2800" b="1" dirty="0" smtClean="0">
              <a:solidFill>
                <a:srgbClr val="F0882E"/>
              </a:solidFill>
              <a:effectLst>
                <a:outerShdw dist="25400" dir="2700000" algn="tl" rotWithShape="0">
                  <a:prstClr val="black"/>
                </a:outerShdw>
              </a:effectLst>
              <a:latin typeface="微软雅黑" panose="020B0503020204020204" charset="-122"/>
              <a:ea typeface="微软雅黑" panose="020B0503020204020204" charset="-122"/>
              <a:cs typeface="+mj-cs"/>
              <a:sym typeface="微软雅黑" pitchFamily="34" charset="-122"/>
            </a:endParaRPr>
          </a:p>
          <a:p>
            <a:pPr indent="-342900" algn="l" defTabSz="457200">
              <a:lnSpc>
                <a:spcPct val="170000"/>
              </a:lnSpc>
              <a:buFontTx/>
              <a:buChar char="•"/>
            </a:pPr>
            <a:endParaRPr lang="zh-CN" altLang="en-US" sz="4000" b="1" dirty="0" smtClean="0">
              <a:solidFill>
                <a:srgbClr val="F0882E"/>
              </a:solidFill>
              <a:effectLst>
                <a:outerShdw dist="25400" dir="2700000" algn="tl" rotWithShape="0">
                  <a:prstClr val="black"/>
                </a:outerShdw>
              </a:effectLst>
              <a:latin typeface="微软雅黑" panose="020B0503020204020204" charset="-122"/>
              <a:ea typeface="微软雅黑" panose="020B0503020204020204" charset="-122"/>
              <a:cs typeface="+mj-cs"/>
              <a:sym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83745" y="2016085"/>
            <a:ext cx="882451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charset="0"/>
              <a:buChar char="─"/>
            </a:pP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、通过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DOS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命令启动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</a:t>
            </a:r>
          </a:p>
          <a:p>
            <a:pPr marL="342900" lvl="1" indent="-342900">
              <a:buFont typeface="Arial" charset="0"/>
              <a:buChar char="─"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启动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服务不仅可以通过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Windows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服务管理器启动，还可以通过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DOS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命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令来启动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，命令如下：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 marL="342900" lvl="1" indent="-342900">
              <a:buFont typeface="Arial" charset="0"/>
              <a:buChar char="─"/>
            </a:pP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DOS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命令行不仅可以启动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服务，还可以停止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</a:t>
            </a:r>
          </a:p>
          <a:p>
            <a:pPr marL="342900" lvl="1" indent="-342900">
              <a:buFont typeface="Arial" charset="0"/>
              <a:buChar char="─"/>
            </a:pPr>
            <a:endParaRPr lang="zh-CN" altLang="zh-CN" dirty="0" smtClean="0">
              <a:latin typeface="宋体" pitchFamily="2" charset="-122"/>
              <a:ea typeface="宋体" pitchFamily="2" charset="-122"/>
            </a:endParaRPr>
          </a:p>
          <a:p>
            <a:endParaRPr lang="zh-CN" alt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2378869" y="3337558"/>
            <a:ext cx="7434262" cy="4000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lvl="1">
              <a:defRPr/>
            </a:pP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net start </a:t>
            </a:r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mysql</a:t>
            </a:r>
            <a:endParaRPr lang="zh-CN" altLang="zh-CN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78869" y="4485571"/>
            <a:ext cx="7434262" cy="4000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lvl="1">
              <a:defRPr/>
            </a:pP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net stop </a:t>
            </a:r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mysql</a:t>
            </a:r>
            <a:endParaRPr lang="zh-CN" altLang="zh-CN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3068469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2.3.1 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启动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的服务</a:t>
            </a:r>
            <a:r>
              <a:rPr lang="zh-CN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>
            <a:spLocks noGrp="1"/>
          </p:cNvSpPr>
          <p:nvPr>
            <p:ph type="title" idx="4294967295"/>
          </p:nvPr>
        </p:nvSpPr>
        <p:spPr>
          <a:xfrm>
            <a:off x="4425950" y="-882650"/>
            <a:ext cx="7766050" cy="723900"/>
          </a:xfrm>
        </p:spPr>
        <p:txBody>
          <a:bodyPr>
            <a:normAutofit fontScale="90000"/>
          </a:bodyPr>
          <a:lstStyle/>
          <a:p>
            <a:pPr lvl="1"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/>
            </a:r>
            <a:br>
              <a:rPr lang="zh-CN" alt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</a:br>
            <a:endParaRPr lang="zh-CN" altLang="en-US" sz="2400" kern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41282" y="2115239"/>
            <a:ext cx="870943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1" indent="-342900">
              <a:buFont typeface="Arial" charset="0"/>
              <a:buChar char="─"/>
            </a:pP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、使用相关命令登录</a:t>
            </a:r>
          </a:p>
          <a:p>
            <a:pPr marL="342900" lvl="1" indent="-342900">
              <a:buFont typeface="Arial" charset="0"/>
              <a:buChar char="─"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登录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数据库可以通过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DOS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命令完成，具体命令如下：</a:t>
            </a:r>
          </a:p>
          <a:p>
            <a:pPr marL="342900" lvl="1" indent="-342900">
              <a:buFont typeface="Arial" charset="0"/>
              <a:buChar char="─"/>
            </a:pPr>
            <a:endParaRPr lang="zh-CN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在上述命令中，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为登录命令，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-h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后面的参数是服务器的主机地址，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-u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后面的参数是登录数据库的用户名，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-p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后面是登录密码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endParaRPr lang="en-US" altLang="zh-CN" sz="24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79663" y="2855162"/>
            <a:ext cx="7432675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lvl="1">
              <a:defRPr/>
            </a:pPr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mysql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–h 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zh-CN" sz="2400" dirty="0">
                <a:solidFill>
                  <a:schemeClr val="accent2"/>
                </a:solidFill>
              </a:rPr>
              <a:t>hostname </a:t>
            </a:r>
            <a:r>
              <a:rPr lang="en-US" altLang="zh-CN" sz="2400" dirty="0"/>
              <a:t> 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–u  </a:t>
            </a:r>
            <a:r>
              <a:rPr lang="en-US" altLang="zh-CN" sz="2400" dirty="0">
                <a:solidFill>
                  <a:schemeClr val="accent2"/>
                </a:solidFill>
              </a:rPr>
              <a:t>username </a:t>
            </a:r>
            <a:r>
              <a:rPr lang="en-US" altLang="zh-CN" sz="2000" dirty="0">
                <a:solidFill>
                  <a:schemeClr val="accent2"/>
                </a:solidFill>
              </a:rPr>
              <a:t> 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–p</a:t>
            </a:r>
            <a:endParaRPr lang="zh-CN" altLang="zh-CN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3" name="图片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7434" y="4091847"/>
            <a:ext cx="4071937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3105337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·2.3.2 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登陆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数据库</a:t>
            </a:r>
            <a:endParaRPr lang="zh-CN" altLang="zh-CN" sz="2000" dirty="0" smtClean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4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217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2"/>
          <p:cNvSpPr>
            <a:spLocks noGrp="1"/>
          </p:cNvSpPr>
          <p:nvPr>
            <p:ph idx="4294967295"/>
          </p:nvPr>
        </p:nvSpPr>
        <p:spPr bwMode="auto">
          <a:xfrm>
            <a:off x="1420813" y="2306638"/>
            <a:ext cx="9350375" cy="22875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1" indent="-342900">
              <a:buFont typeface="Arial" charset="0"/>
              <a:buChar char="─"/>
            </a:pP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、使用</a:t>
            </a:r>
            <a:r>
              <a:rPr lang="en-US" altLang="zh-CN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Command Line Client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登录</a:t>
            </a:r>
            <a:endParaRPr lang="en-US" altLang="zh-CN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在开始菜单中依次选择【程序】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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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Server 5.6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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5.6 Command Line Client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】打开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命令行客户端窗口，此时就会提示输入密码，密码输入正确便可以登录到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数据库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endParaRPr lang="en-US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en-US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endParaRPr lang="en-US" altLang="zh-CN" dirty="0" smtClean="0"/>
          </a:p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endParaRPr lang="en-US" altLang="zh-CN" b="1" dirty="0" smtClean="0"/>
          </a:p>
        </p:txBody>
      </p:sp>
      <p:pic>
        <p:nvPicPr>
          <p:cNvPr id="15" name="图片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725" y="3679002"/>
            <a:ext cx="4715996" cy="283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1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3105337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·2.3.2 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登陆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数据库</a:t>
            </a:r>
            <a:endParaRPr lang="zh-CN" altLang="zh-CN" sz="2000" dirty="0" smtClean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643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1720471" y="1278597"/>
            <a:ext cx="8751059" cy="180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100" b="1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400" dirty="0" smtClean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要想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查看MySQL的帮助信息，首先登录到MySQL数据库，然后在命令行窗口中输入“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help;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”或者“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\h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”命令，此时就会显示MySQL的帮助信息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5" name="图片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0792" y="2938322"/>
            <a:ext cx="3922538" cy="377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3070071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2.3.3 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的相关命令</a:t>
            </a:r>
            <a:endParaRPr lang="zh-CN" altLang="en-US" sz="2000" dirty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9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1148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A0715E4-F8DE-4574-805D-50ADF3D23015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3" name="MH_Others_1">
            <a:extLst>
              <a:ext uri="{FF2B5EF4-FFF2-40B4-BE49-F238E27FC236}">
                <a16:creationId xmlns="" xmlns:a16="http://schemas.microsoft.com/office/drawing/2014/main" id="{BB486230-3994-4A4E-9CD5-D3617CC9CF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="" xmlns:a16="http://schemas.microsoft.com/office/drawing/2014/main" id="{8647C7E6-29F3-4217-AF4D-91D75B460D63}"/>
              </a:ext>
            </a:extLst>
          </p:cNvPr>
          <p:cNvCxnSpPr/>
          <p:nvPr/>
        </p:nvCxnSpPr>
        <p:spPr>
          <a:xfrm>
            <a:off x="649366" y="740311"/>
            <a:ext cx="289806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574446" y="1707619"/>
          <a:ext cx="9043108" cy="4974945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1733896"/>
                <a:gridCol w="1366190"/>
                <a:gridCol w="5943022"/>
              </a:tblGrid>
              <a:tr h="2816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命令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简写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具体含义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?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(\?)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显示帮助信息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clear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(\c)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明确当前输入语句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connect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(\r)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连接到服务器，可选参数数据库和主机。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delimiter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(\d)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设置语句分隔符。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ego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(\G)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发送命令到mysql服务器，并显示结果。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44165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exit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(\q)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退出MySQL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go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(\g)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发送命令到mysql服务器。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help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(\h)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显示帮助信息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notee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(\t)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不写输出文件。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print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(\p)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打印当前命令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prompt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(\R)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改变mysql提示信息。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quit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(\q)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退出MySQL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rehash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(\#)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重建完成散列。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source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(\.)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执行一个SQL脚本文件，以一个文件名作为参数。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status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(\s)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从服务器获取MySQL的状态信息。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tee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(\T)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设置输出文件（输出文件），并将信息添加所有给定的输出文件。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use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(\u)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用另一个数据库，数据库名称作为参数。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charset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(\C)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切换到另一个字符集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warnings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(\W)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每一个语句之后显示警告。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  <a:tr h="234164">
                <a:tc>
                  <a:txBody>
                    <a:bodyPr/>
                    <a:lstStyle/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zh-CN" sz="1100" kern="100">
                          <a:effectLst/>
                        </a:rPr>
                        <a:t>nowarning</a:t>
                      </a:r>
                      <a:endParaRPr lang="zh-CN" sz="11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(\w)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100" dirty="0">
                          <a:effectLst/>
                        </a:rPr>
                        <a:t>每一个语句之后不显示警告。</a:t>
                      </a:r>
                      <a:endParaRPr lang="zh-CN" sz="11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2653" marR="62653" marT="0" marB="0"/>
                </a:tc>
              </a:tr>
            </a:tbl>
          </a:graphicData>
        </a:graphic>
      </p:graphicFrame>
      <p:sp>
        <p:nvSpPr>
          <p:cNvPr id="6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3070071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b="1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2.3.3 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的相关命令</a:t>
            </a:r>
            <a:endParaRPr lang="zh-CN" altLang="en-US" sz="2000" dirty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18353" y="2169385"/>
            <a:ext cx="915529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2" indent="-342900">
              <a:lnSpc>
                <a:spcPct val="200000"/>
              </a:lnSpc>
              <a:buFont typeface="Arial" charset="0"/>
              <a:buChar char="─"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为了让初学者更好的使用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命令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，接下来以“\s”、“\u”命令为例进行演示，具体如下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：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2" indent="-342900">
              <a:lnSpc>
                <a:spcPct val="200000"/>
              </a:lnSpc>
              <a:buFont typeface="Arial" charset="0"/>
              <a:buChar char="─"/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使用“\s”命令查看数据库信息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2" indent="-342900">
              <a:lnSpc>
                <a:spcPct val="200000"/>
              </a:lnSpc>
              <a:buFont typeface="Arial" charset="0"/>
              <a:buChar char="─"/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）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使用“\u”命令切换数据库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</a:pPr>
            <a:endParaRPr lang="zh-CN" altLang="zh-CN" sz="2000" kern="0" dirty="0">
              <a:latin typeface="+mn-ea"/>
              <a:cs typeface="+mn-ea"/>
            </a:endParaRPr>
          </a:p>
        </p:txBody>
      </p:sp>
      <p:sp>
        <p:nvSpPr>
          <p:cNvPr id="3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2993127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2.3.3 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的相关命令</a:t>
            </a:r>
            <a:endParaRPr lang="zh-CN" altLang="en-US" sz="2000" dirty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5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143647" y="1953615"/>
            <a:ext cx="7442462" cy="719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endParaRPr lang="zh-CN" altLang="zh-CN" sz="2400" kern="0" dirty="0">
              <a:latin typeface="微软雅黑" pitchFamily="34" charset="-122"/>
              <a:ea typeface="微软雅黑" pitchFamily="34" charset="-122"/>
              <a:cs typeface="+mn-ea"/>
            </a:endParaRPr>
          </a:p>
        </p:txBody>
      </p:sp>
      <p:sp>
        <p:nvSpPr>
          <p:cNvPr id="8" name="箭头: V 形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0FA34311-6EBC-4FE8-B33F-764493BFE608}"/>
              </a:ext>
            </a:extLst>
          </p:cNvPr>
          <p:cNvSpPr/>
          <p:nvPr/>
        </p:nvSpPr>
        <p:spPr>
          <a:xfrm>
            <a:off x="9354588" y="5271310"/>
            <a:ext cx="997528" cy="382385"/>
          </a:xfrm>
          <a:prstGeom prst="chevron">
            <a:avLst/>
          </a:prstGeom>
          <a:solidFill>
            <a:srgbClr val="F08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返回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9547" y="2328800"/>
            <a:ext cx="991290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例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2-1】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使用“\u”命令切换数据库，如下所示：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2" indent="-342900">
              <a:lnSpc>
                <a:spcPct val="200000"/>
              </a:lnSpc>
              <a:buFont typeface="Arial" panose="020B0604020202020204" pitchFamily="34" charset="0"/>
              <a:buChar char="─"/>
              <a:defRPr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5.6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自带了四个数据库，如果要操作其中某一个数据库test，首先需要使用“\u”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2" indent="-342900">
              <a:lnSpc>
                <a:spcPct val="200000"/>
              </a:lnSpc>
              <a:buFont typeface="Arial" panose="020B0604020202020204" pitchFamily="34" charset="0"/>
              <a:buChar char="─"/>
              <a:defRPr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命令切换到当前数据库，执行结果如下所示：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742950" lvl="2" indent="-342900">
              <a:lnSpc>
                <a:spcPct val="200000"/>
              </a:lnSpc>
              <a:defRPr/>
            </a:pP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宋体" pitchFamily="2" charset="-122"/>
              <a:ea typeface="宋体" pitchFamily="2" charset="-122"/>
            </a:endParaRPr>
          </a:p>
          <a:p>
            <a:pPr marL="742950" lvl="2" indent="-342900">
              <a:lnSpc>
                <a:spcPct val="200000"/>
              </a:lnSpc>
              <a:defRPr/>
            </a:pP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宋体" pitchFamily="2" charset="-122"/>
              <a:ea typeface="宋体" pitchFamily="2" charset="-122"/>
            </a:endParaRPr>
          </a:p>
          <a:p>
            <a:endParaRPr lang="zh-CN" altLang="en-US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2068" y="4669975"/>
            <a:ext cx="8707865" cy="124206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4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2993127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2.3.4 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的相关命令</a:t>
            </a:r>
            <a:endParaRPr lang="zh-CN" altLang="en-US" sz="2000" dirty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6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7" name="直接连接符 16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04143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872343" y="2387377"/>
            <a:ext cx="8447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从上述命令的执行结果“Database changed”可以看出，当前操作的数据库被切换为test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9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3385" y="1757844"/>
            <a:ext cx="6465231" cy="499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例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2-2】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使用“\s”命令查看数据库信息，结果如下：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6194" y="2347395"/>
            <a:ext cx="6459612" cy="437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3350597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b="1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·  </a:t>
            </a: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2.3.3 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的相关命令</a:t>
            </a:r>
            <a:endParaRPr lang="en-US" altLang="zh-CN" sz="2000" dirty="0" smtClean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6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76400" y="2231573"/>
            <a:ext cx="88392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lnSpc>
                <a:spcPct val="200000"/>
              </a:lnSpc>
              <a:buFont typeface="Arial" panose="020B0604020202020204" pitchFamily="34" charset="0"/>
              <a:buChar char="─"/>
              <a:defRPr/>
            </a:pP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、通过</a:t>
            </a: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DOS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命令重新配置</a:t>
            </a:r>
            <a:r>
              <a:rPr lang="en-US" altLang="zh-CN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endParaRPr lang="en-US" altLang="zh-CN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panose="020B0604020202020204" pitchFamily="34" charset="0"/>
              <a:buChar char="─"/>
              <a:defRPr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在命令行窗口中配置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是很简单的，接下来就演示如何修改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客户端的字符集编码，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panose="020B0604020202020204" pitchFamily="34" charset="0"/>
              <a:buChar char="─"/>
              <a:defRPr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首先登录到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数据库，在该窗口中使用如下命令：</a:t>
            </a:r>
          </a:p>
          <a:p>
            <a:pPr marL="342900" lvl="1" indent="-342900">
              <a:lnSpc>
                <a:spcPct val="200000"/>
              </a:lnSpc>
              <a:buFont typeface="Arial" panose="020B0604020202020204" pitchFamily="34" charset="0"/>
              <a:buChar char="─"/>
              <a:defRPr/>
            </a:pPr>
            <a:endParaRPr lang="zh-CN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lnSpc>
                <a:spcPct val="200000"/>
              </a:lnSpc>
              <a:buFont typeface="Arial" panose="020B0604020202020204" pitchFamily="34" charset="0"/>
              <a:buChar char="─"/>
              <a:defRPr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执行完上述命令后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以使用“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\s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”命令进行查看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，发现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客户端的编码已经修改为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gbk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lvl="1" indent="0">
              <a:buFontTx/>
              <a:buNone/>
              <a:defRPr/>
            </a:pPr>
            <a:r>
              <a:rPr lang="zh-CN" altLang="en-US" sz="2000" b="1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注意：这种方式的修改只针对当前窗口有效，如果新开启一个命令行窗口就会重新读取</a:t>
            </a:r>
            <a:r>
              <a:rPr lang="en-US" altLang="zh-CN" sz="2000" b="1" dirty="0" err="1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my.ini</a:t>
            </a:r>
            <a:r>
              <a:rPr lang="zh-CN" altLang="en-US" sz="2000" b="1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配置文件 。</a:t>
            </a:r>
            <a:endParaRPr lang="en-US" altLang="zh-CN" sz="2000" b="1" dirty="0" smtClean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 sz="20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34332" y="3914932"/>
            <a:ext cx="7432675" cy="3698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lvl="1">
              <a:defRPr/>
            </a:pP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character_set_client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gbk</a:t>
            </a:r>
            <a:endParaRPr lang="zh-CN" altLang="zh-CN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2736647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2.3.4 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重新配置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endParaRPr lang="zh-CN" altLang="en-US" sz="2000" dirty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2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/>
          <p:nvPr/>
        </p:nvSpPr>
        <p:spPr>
          <a:xfrm>
            <a:off x="759525" y="633470"/>
            <a:ext cx="2140177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indent="-571500" algn="ctr" defTabSz="914400"/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学习目标</a:t>
            </a:r>
          </a:p>
        </p:txBody>
      </p:sp>
      <p:sp>
        <p:nvSpPr>
          <p:cNvPr id="10" name="矩形 5"/>
          <p:cNvSpPr/>
          <p:nvPr/>
        </p:nvSpPr>
        <p:spPr>
          <a:xfrm>
            <a:off x="4307837" y="991351"/>
            <a:ext cx="4681220" cy="961289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marL="457200" indent="-457200">
              <a:lnSpc>
                <a:spcPts val="3600"/>
              </a:lnSpc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掌握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MySQL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的启动、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  <a:p>
            <a:pPr marL="457200" indent="-457200">
              <a:lnSpc>
                <a:spcPts val="3600"/>
              </a:lnSpc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登录及配置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grpSp>
        <p:nvGrpSpPr>
          <p:cNvPr id="11" name="组合 16"/>
          <p:cNvGrpSpPr/>
          <p:nvPr/>
        </p:nvGrpSpPr>
        <p:grpSpPr>
          <a:xfrm>
            <a:off x="3968751" y="1445261"/>
            <a:ext cx="1287145" cy="650875"/>
            <a:chOff x="860198" y="2352244"/>
            <a:chExt cx="1286740" cy="652213"/>
          </a:xfrm>
        </p:grpSpPr>
        <p:cxnSp>
          <p:nvCxnSpPr>
            <p:cNvPr id="13" name="直接连接符 7"/>
            <p:cNvCxnSpPr/>
            <p:nvPr/>
          </p:nvCxnSpPr>
          <p:spPr>
            <a:xfrm>
              <a:off x="860198" y="2352244"/>
              <a:ext cx="372267" cy="652213"/>
            </a:xfrm>
            <a:prstGeom prst="line">
              <a:avLst/>
            </a:prstGeom>
            <a:ln w="28575" cap="flat" cmpd="sng">
              <a:solidFill>
                <a:srgbClr val="F0882E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14" name="直接连接符 10"/>
            <p:cNvCxnSpPr/>
            <p:nvPr/>
          </p:nvCxnSpPr>
          <p:spPr>
            <a:xfrm>
              <a:off x="1222939" y="3004457"/>
              <a:ext cx="923999" cy="0"/>
            </a:xfrm>
            <a:prstGeom prst="line">
              <a:avLst/>
            </a:prstGeom>
            <a:ln w="28575" cap="flat" cmpd="sng">
              <a:solidFill>
                <a:srgbClr val="F0882E"/>
              </a:solidFill>
              <a:prstDash val="solid"/>
              <a:headEnd type="none" w="med" len="med"/>
              <a:tailEnd type="oval" w="med" len="med"/>
            </a:ln>
          </p:spPr>
        </p:cxnSp>
      </p:grpSp>
      <p:sp>
        <p:nvSpPr>
          <p:cNvPr id="18" name="椭圆 17"/>
          <p:cNvSpPr/>
          <p:nvPr/>
        </p:nvSpPr>
        <p:spPr bwMode="auto">
          <a:xfrm>
            <a:off x="3656330" y="984885"/>
            <a:ext cx="474980" cy="474980"/>
          </a:xfrm>
          <a:prstGeom prst="ellipse">
            <a:avLst/>
          </a:prstGeom>
          <a:solidFill>
            <a:srgbClr val="F0882E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1FA8BB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TextBox 15"/>
          <p:cNvSpPr txBox="1"/>
          <p:nvPr/>
        </p:nvSpPr>
        <p:spPr>
          <a:xfrm>
            <a:off x="3712210" y="956311"/>
            <a:ext cx="335280" cy="522605"/>
          </a:xfrm>
          <a:prstGeom prst="rect">
            <a:avLst/>
          </a:prstGeom>
          <a:noFill/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endParaRPr lang="zh-CN" altLang="en-US" sz="2800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0" name="组合 26"/>
          <p:cNvGrpSpPr/>
          <p:nvPr/>
        </p:nvGrpSpPr>
        <p:grpSpPr>
          <a:xfrm rot="10800000" flipH="1">
            <a:off x="1188995" y="3878263"/>
            <a:ext cx="2993433" cy="652462"/>
            <a:chOff x="860198" y="2352244"/>
            <a:chExt cx="2178276" cy="652213"/>
          </a:xfrm>
        </p:grpSpPr>
        <p:cxnSp>
          <p:nvCxnSpPr>
            <p:cNvPr id="21" name="直接连接符 27"/>
            <p:cNvCxnSpPr/>
            <p:nvPr/>
          </p:nvCxnSpPr>
          <p:spPr>
            <a:xfrm>
              <a:off x="860198" y="2352244"/>
              <a:ext cx="372267" cy="652213"/>
            </a:xfrm>
            <a:prstGeom prst="line">
              <a:avLst/>
            </a:prstGeom>
            <a:ln w="28575" cap="flat" cmpd="sng">
              <a:solidFill>
                <a:srgbClr val="F0882E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22" name="直接连接符 28"/>
            <p:cNvCxnSpPr/>
            <p:nvPr/>
          </p:nvCxnSpPr>
          <p:spPr>
            <a:xfrm>
              <a:off x="1222939" y="3004457"/>
              <a:ext cx="1815535" cy="0"/>
            </a:xfrm>
            <a:prstGeom prst="line">
              <a:avLst/>
            </a:prstGeom>
            <a:ln w="28575" cap="flat" cmpd="sng">
              <a:solidFill>
                <a:srgbClr val="F0882E"/>
              </a:solidFill>
              <a:prstDash val="solid"/>
              <a:headEnd type="none" w="med" len="med"/>
              <a:tailEnd type="oval" w="med" len="med"/>
            </a:ln>
          </p:spPr>
        </p:cxnSp>
      </p:grpSp>
      <p:grpSp>
        <p:nvGrpSpPr>
          <p:cNvPr id="25" name="组合 29"/>
          <p:cNvGrpSpPr/>
          <p:nvPr/>
        </p:nvGrpSpPr>
        <p:grpSpPr>
          <a:xfrm>
            <a:off x="902797" y="4091477"/>
            <a:ext cx="474663" cy="523875"/>
            <a:chOff x="1232465" y="3533639"/>
            <a:chExt cx="474580" cy="523518"/>
          </a:xfrm>
        </p:grpSpPr>
        <p:sp>
          <p:nvSpPr>
            <p:cNvPr id="26" name="椭圆 25"/>
            <p:cNvSpPr/>
            <p:nvPr/>
          </p:nvSpPr>
          <p:spPr bwMode="auto">
            <a:xfrm>
              <a:off x="1232465" y="3559022"/>
              <a:ext cx="474580" cy="474339"/>
            </a:xfrm>
            <a:prstGeom prst="ellipse">
              <a:avLst/>
            </a:prstGeom>
            <a:solidFill>
              <a:srgbClr val="F0882E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" name="TextBox 23"/>
            <p:cNvSpPr txBox="1"/>
            <p:nvPr/>
          </p:nvSpPr>
          <p:spPr>
            <a:xfrm>
              <a:off x="1275321" y="3533639"/>
              <a:ext cx="334903" cy="523518"/>
            </a:xfrm>
            <a:prstGeom prst="rect">
              <a:avLst/>
            </a:prstGeom>
            <a:noFill/>
            <a:effectLst>
              <a:outerShdw blurRad="12700" dist="12700" dir="2700000" algn="tl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endParaRPr lang="zh-CN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矩形 21"/>
          <p:cNvSpPr/>
          <p:nvPr/>
        </p:nvSpPr>
        <p:spPr>
          <a:xfrm>
            <a:off x="1825813" y="3959119"/>
            <a:ext cx="2762471" cy="961289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charset="-122"/>
              </a:rPr>
              <a:t>熟悉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charset="-122"/>
              </a:rPr>
              <a:t>MySQL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charset="-122"/>
              </a:rPr>
              <a:t>的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charset="-122"/>
              </a:rPr>
              <a:t>安装与配置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charset="-122"/>
            </a:endParaRPr>
          </a:p>
        </p:txBody>
      </p:sp>
      <p:grpSp>
        <p:nvGrpSpPr>
          <p:cNvPr id="29" name="组合 38"/>
          <p:cNvGrpSpPr/>
          <p:nvPr/>
        </p:nvGrpSpPr>
        <p:grpSpPr>
          <a:xfrm rot="10800000">
            <a:off x="7528876" y="3878263"/>
            <a:ext cx="3328989" cy="654050"/>
            <a:chOff x="860198" y="2352244"/>
            <a:chExt cx="2178276" cy="652213"/>
          </a:xfrm>
        </p:grpSpPr>
        <p:cxnSp>
          <p:nvCxnSpPr>
            <p:cNvPr id="30" name="直接连接符 39"/>
            <p:cNvCxnSpPr/>
            <p:nvPr/>
          </p:nvCxnSpPr>
          <p:spPr>
            <a:xfrm>
              <a:off x="860198" y="2352244"/>
              <a:ext cx="372267" cy="652213"/>
            </a:xfrm>
            <a:prstGeom prst="line">
              <a:avLst/>
            </a:prstGeom>
            <a:ln w="28575" cap="flat" cmpd="sng">
              <a:solidFill>
                <a:srgbClr val="F0882E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33" name="直接连接符 40"/>
            <p:cNvCxnSpPr/>
            <p:nvPr/>
          </p:nvCxnSpPr>
          <p:spPr>
            <a:xfrm>
              <a:off x="1222939" y="3004457"/>
              <a:ext cx="1815535" cy="0"/>
            </a:xfrm>
            <a:prstGeom prst="line">
              <a:avLst/>
            </a:prstGeom>
            <a:ln w="28575" cap="flat" cmpd="sng">
              <a:solidFill>
                <a:srgbClr val="F0882E"/>
              </a:solidFill>
              <a:prstDash val="solid"/>
              <a:headEnd type="none" w="med" len="med"/>
              <a:tailEnd type="oval" w="med" len="med"/>
            </a:ln>
          </p:spPr>
        </p:cxnSp>
      </p:grpSp>
      <p:sp>
        <p:nvSpPr>
          <p:cNvPr id="35" name="椭圆 34"/>
          <p:cNvSpPr/>
          <p:nvPr/>
        </p:nvSpPr>
        <p:spPr bwMode="auto">
          <a:xfrm flipH="1">
            <a:off x="10602955" y="4294981"/>
            <a:ext cx="473075" cy="474663"/>
          </a:xfrm>
          <a:prstGeom prst="ellipse">
            <a:avLst/>
          </a:prstGeom>
          <a:solidFill>
            <a:srgbClr val="F0882E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" name="TextBox 31"/>
          <p:cNvSpPr txBox="1"/>
          <p:nvPr/>
        </p:nvSpPr>
        <p:spPr>
          <a:xfrm flipH="1">
            <a:off x="10668043" y="4267994"/>
            <a:ext cx="334962" cy="525462"/>
          </a:xfrm>
          <a:prstGeom prst="rect">
            <a:avLst/>
          </a:prstGeom>
          <a:noFill/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2" name="矩形 51"/>
          <p:cNvSpPr/>
          <p:nvPr/>
        </p:nvSpPr>
        <p:spPr>
          <a:xfrm>
            <a:off x="8410878" y="3903875"/>
            <a:ext cx="2632637" cy="1422954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indent="-457200">
              <a:lnSpc>
                <a:spcPct val="150000"/>
              </a:lnSpc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charset="-122"/>
              </a:rPr>
              <a:t>熟悉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charset="-122"/>
              </a:rPr>
              <a:t>MySQL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charset="-122"/>
              </a:rPr>
              <a:t>的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charset="-122"/>
            </a:endParaRPr>
          </a:p>
          <a:p>
            <a:pPr indent="-457200">
              <a:lnSpc>
                <a:spcPct val="150000"/>
              </a:lnSpc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charset="-122"/>
              </a:rPr>
              <a:t>安装与配置</a:t>
            </a:r>
            <a:endParaRPr lang="en-US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charset="-122"/>
            </a:endParaRPr>
          </a:p>
          <a:p>
            <a:pPr marL="457200" indent="-457200" algn="r">
              <a:lnSpc>
                <a:spcPts val="3600"/>
              </a:lnSpc>
            </a:pPr>
            <a:endParaRPr lang="en-US" altLang="zh-CN" sz="2000" b="1" dirty="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grpSp>
        <p:nvGrpSpPr>
          <p:cNvPr id="44" name="组合 34"/>
          <p:cNvGrpSpPr/>
          <p:nvPr/>
        </p:nvGrpSpPr>
        <p:grpSpPr>
          <a:xfrm>
            <a:off x="3319623" y="2021365"/>
            <a:ext cx="5133975" cy="3455035"/>
            <a:chOff x="2069339" y="2019808"/>
            <a:chExt cx="5133911" cy="3454972"/>
          </a:xfrm>
        </p:grpSpPr>
        <p:sp>
          <p:nvSpPr>
            <p:cNvPr id="45" name="弧形 44"/>
            <p:cNvSpPr/>
            <p:nvPr/>
          </p:nvSpPr>
          <p:spPr bwMode="auto">
            <a:xfrm rot="5400000">
              <a:off x="3977494" y="3085315"/>
              <a:ext cx="1312838" cy="1314434"/>
            </a:xfrm>
            <a:prstGeom prst="arc">
              <a:avLst>
                <a:gd name="adj1" fmla="val 5382197"/>
                <a:gd name="adj2" fmla="val 0"/>
              </a:avLst>
            </a:prstGeom>
            <a:noFill/>
            <a:ln w="57150" cap="flat" cmpd="sng" algn="ctr">
              <a:solidFill>
                <a:srgbClr val="D5F4FF"/>
              </a:solidFill>
              <a:prstDash val="solid"/>
              <a:round/>
              <a:headEnd type="oval" w="sm" len="sm"/>
              <a:tailEnd type="oval" w="sm" len="sm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6" name="弧形 45"/>
            <p:cNvSpPr/>
            <p:nvPr/>
          </p:nvSpPr>
          <p:spPr bwMode="auto">
            <a:xfrm>
              <a:off x="4092582" y="3203585"/>
              <a:ext cx="1082661" cy="1084242"/>
            </a:xfrm>
            <a:prstGeom prst="arc">
              <a:avLst>
                <a:gd name="adj1" fmla="val 10763236"/>
                <a:gd name="adj2" fmla="val 0"/>
              </a:avLst>
            </a:prstGeom>
            <a:noFill/>
            <a:ln w="57150" cap="flat" cmpd="sng" algn="ctr">
              <a:solidFill>
                <a:srgbClr val="D5F4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7" name="弧形 46"/>
            <p:cNvSpPr/>
            <p:nvPr/>
          </p:nvSpPr>
          <p:spPr bwMode="auto">
            <a:xfrm rot="16200000">
              <a:off x="4172752" y="3347248"/>
              <a:ext cx="898509" cy="823903"/>
            </a:xfrm>
            <a:prstGeom prst="arc">
              <a:avLst>
                <a:gd name="adj1" fmla="val 16251812"/>
                <a:gd name="adj2" fmla="val 0"/>
              </a:avLst>
            </a:prstGeom>
            <a:noFill/>
            <a:ln w="57150" cap="flat" cmpd="sng" algn="ctr">
              <a:solidFill>
                <a:srgbClr val="D5F4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48" name="组合 3"/>
            <p:cNvGrpSpPr/>
            <p:nvPr/>
          </p:nvGrpSpPr>
          <p:grpSpPr>
            <a:xfrm>
              <a:off x="2069339" y="2019808"/>
              <a:ext cx="5133911" cy="3454972"/>
              <a:chOff x="2069339" y="2019808"/>
              <a:chExt cx="5133911" cy="3454972"/>
            </a:xfrm>
          </p:grpSpPr>
          <p:graphicFrame>
            <p:nvGraphicFramePr>
              <p:cNvPr id="49" name="图表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="" xmlns:p14="http://schemas.microsoft.com/office/powerpoint/2010/main" val="268091712"/>
                  </p:ext>
                </p:extLst>
              </p:nvPr>
            </p:nvGraphicFramePr>
            <p:xfrm>
              <a:off x="2069339" y="2019808"/>
              <a:ext cx="5133911" cy="3454972"/>
            </p:xfrm>
            <a:graphic>
              <a:graphicData uri="http://schemas.openxmlformats.org/presentationml/2006/ole">
                <p:oleObj spid="_x0000_s1097" name="Chart" r:id="rId4" imgW="5124422" imgH="3448170" progId="">
                  <p:embed/>
                </p:oleObj>
              </a:graphicData>
            </a:graphic>
          </p:graphicFrame>
          <p:sp>
            <p:nvSpPr>
              <p:cNvPr id="51" name="TextBox 42"/>
              <p:cNvSpPr txBox="1"/>
              <p:nvPr/>
            </p:nvSpPr>
            <p:spPr>
              <a:xfrm>
                <a:off x="4218945" y="2431052"/>
                <a:ext cx="1041387" cy="46165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>
                <a:defPPr>
                  <a:defRPr lang="en-US"/>
                </a:defPPr>
                <a:lvl1pPr>
                  <a:defRPr sz="2400">
                    <a:solidFill>
                      <a:srgbClr val="E8766F"/>
                    </a:solidFill>
                    <a:latin typeface="微软雅黑" panose="020B0503020204020204" charset="-122"/>
                    <a:ea typeface="微软雅黑" panose="020B0503020204020204" charset="-122"/>
                  </a:defRPr>
                </a:lvl1pPr>
              </a:lstStyle>
              <a:p>
                <a:r>
                  <a:rPr lang="zh-CN" altLang="en-US" dirty="0">
                    <a:solidFill>
                      <a:srgbClr val="FFFFFF"/>
                    </a:solidFill>
                  </a:rPr>
                  <a:t>掌 握</a:t>
                </a:r>
              </a:p>
            </p:txBody>
          </p:sp>
        </p:grpSp>
        <p:sp>
          <p:nvSpPr>
            <p:cNvPr id="52" name="TextBox 39"/>
            <p:cNvSpPr txBox="1"/>
            <p:nvPr/>
          </p:nvSpPr>
          <p:spPr>
            <a:xfrm rot="13580827" flipV="1">
              <a:off x="3526650" y="4395129"/>
              <a:ext cx="1041381" cy="4616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400" dirty="0">
                  <a:solidFill>
                    <a:srgbClr val="E8766F"/>
                  </a:solidFill>
                  <a:latin typeface="微软雅黑" panose="020B0503020204020204" charset="-122"/>
                  <a:ea typeface="微软雅黑" panose="020B0503020204020204" charset="-122"/>
                </a:rPr>
                <a:t>了解</a:t>
              </a:r>
            </a:p>
          </p:txBody>
        </p:sp>
        <p:sp>
          <p:nvSpPr>
            <p:cNvPr id="53" name="TextBox 40"/>
            <p:cNvSpPr txBox="1"/>
            <p:nvPr/>
          </p:nvSpPr>
          <p:spPr>
            <a:xfrm rot="8019173" flipH="1" flipV="1">
              <a:off x="4979987" y="4133197"/>
              <a:ext cx="1041381" cy="4616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400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</a:rPr>
                <a:t>熟悉</a:t>
              </a:r>
            </a:p>
          </p:txBody>
        </p:sp>
      </p:grpSp>
      <p:sp>
        <p:nvSpPr>
          <p:cNvPr id="36" name="MH_Others_1">
            <a:extLst>
              <a:ext uri="{FF2B5EF4-FFF2-40B4-BE49-F238E27FC236}">
                <a16:creationId xmlns="" xmlns:a16="http://schemas.microsoft.com/office/drawing/2014/main" id="{8FC8E731-4C9A-4718-8AD7-241BE3E622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="" xmlns:a16="http://schemas.microsoft.com/office/drawing/2014/main" id="{7E241A68-4B32-4F56-BCA4-4ECC59E32F51}"/>
              </a:ext>
            </a:extLst>
          </p:cNvPr>
          <p:cNvCxnSpPr/>
          <p:nvPr/>
        </p:nvCxnSpPr>
        <p:spPr>
          <a:xfrm>
            <a:off x="649366" y="740311"/>
            <a:ext cx="2096784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701727" y="1698818"/>
            <a:ext cx="87885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、通过</a:t>
            </a:r>
            <a:r>
              <a:rPr lang="en-US" altLang="zh-CN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my.ini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文件重新配置</a:t>
            </a:r>
            <a:r>
              <a:rPr lang="en-US" altLang="zh-CN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如果想让修改的编码长期有效，就需要在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my.ini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配置文件中进行配置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。配置完成后需要重新启动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服务。</a:t>
            </a:r>
            <a:endParaRPr lang="zh-CN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4152" y="3040558"/>
            <a:ext cx="4702308" cy="338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8630" y="3232668"/>
            <a:ext cx="5273353" cy="3197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2736647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2.3.4 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重新配置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endParaRPr lang="zh-CN" altLang="en-US" sz="2000" dirty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标题 1">
            <a:extLst>
              <a:ext uri="{FF2B5EF4-FFF2-40B4-BE49-F238E27FC236}">
                <a16:creationId xmlns="" xmlns:a16="http://schemas.microsoft.com/office/drawing/2014/main" id="{DE5B35EB-F85B-42D6-9990-10CFB8CD5C8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3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877605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30217" y="1380894"/>
            <a:ext cx="9731566" cy="3674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本章主要讲解了</a:t>
            </a:r>
            <a:r>
              <a:rPr lang="zh-CN" altLang="zh-CN" sz="2400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数据库的基础知识</a:t>
            </a:r>
            <a:r>
              <a:rPr lang="zh-CN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zh-CN" sz="2400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安装与配置</a:t>
            </a:r>
            <a:r>
              <a:rPr lang="zh-CN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以及</a:t>
            </a:r>
            <a:r>
              <a:rPr lang="en-US" altLang="zh-CN" sz="2400" dirty="0" err="1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400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的使用</a:t>
            </a:r>
            <a:r>
              <a:rPr lang="zh-CN" altLang="en-US" sz="2400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400" dirty="0" smtClean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通过本章的学习，</a:t>
            </a:r>
            <a:r>
              <a:rPr lang="zh-CN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希望初学者真正掌握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数据库的基础知识，并且学会在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Windows</a:t>
            </a:r>
            <a:r>
              <a:rPr lang="zh-CN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Linux</a:t>
            </a:r>
            <a:r>
              <a:rPr lang="zh-CN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平台安装与配置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，为后面章节的学习奠定扎实的基础。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MH_Others_1">
            <a:extLst>
              <a:ext uri="{FF2B5EF4-FFF2-40B4-BE49-F238E27FC236}">
                <a16:creationId xmlns="" xmlns:a16="http://schemas.microsoft.com/office/drawing/2014/main" id="{8FC8E731-4C9A-4718-8AD7-241BE3E6223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="" xmlns:a16="http://schemas.microsoft.com/office/drawing/2014/main" id="{7E241A68-4B32-4F56-BCA4-4ECC59E32F51}"/>
              </a:ext>
            </a:extLst>
          </p:cNvPr>
          <p:cNvCxnSpPr/>
          <p:nvPr/>
        </p:nvCxnSpPr>
        <p:spPr>
          <a:xfrm>
            <a:off x="649366" y="740311"/>
            <a:ext cx="2096784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>
            <a:extLst>
              <a:ext uri="{FF2B5EF4-FFF2-40B4-BE49-F238E27FC236}">
                <a16:creationId xmlns="" xmlns:a16="http://schemas.microsoft.com/office/drawing/2014/main" id="{F1C263C7-D42C-46B1-AAB7-E52DD159543B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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 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本章小结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/>
          <p:nvPr/>
        </p:nvSpPr>
        <p:spPr>
          <a:xfrm>
            <a:off x="2044066" y="21591"/>
            <a:ext cx="247586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endParaRPr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cxnSp>
        <p:nvCxnSpPr>
          <p:cNvPr id="46" name="直接连接符 45"/>
          <p:cNvCxnSpPr/>
          <p:nvPr/>
        </p:nvCxnSpPr>
        <p:spPr bwMode="auto">
          <a:xfrm>
            <a:off x="4127710" y="2297741"/>
            <a:ext cx="2943225" cy="0"/>
          </a:xfrm>
          <a:prstGeom prst="line">
            <a:avLst/>
          </a:prstGeom>
          <a:noFill/>
          <a:ln w="3175" cap="flat" cmpd="sng" algn="ctr">
            <a:solidFill>
              <a:srgbClr val="F0882E"/>
            </a:solidFill>
            <a:prstDash val="sysDot"/>
            <a:headEnd type="oval" w="sm" len="sm"/>
            <a:tailEnd type="oval" w="sm" len="sm"/>
          </a:ln>
          <a:effectLst/>
        </p:spPr>
      </p:cxnSp>
      <p:sp>
        <p:nvSpPr>
          <p:cNvPr id="9219" name="矩形 36"/>
          <p:cNvSpPr/>
          <p:nvPr/>
        </p:nvSpPr>
        <p:spPr>
          <a:xfrm flipH="1">
            <a:off x="4328165" y="1637676"/>
            <a:ext cx="2943224" cy="58105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571500" lvl="1" indent="-571500">
              <a:lnSpc>
                <a:spcPct val="150000"/>
              </a:lnSpc>
            </a:pP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概述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51" name="圆角矩形 50"/>
          <p:cNvSpPr/>
          <p:nvPr/>
        </p:nvSpPr>
        <p:spPr>
          <a:xfrm rot="21587233">
            <a:off x="3360737" y="1382472"/>
            <a:ext cx="883920" cy="953770"/>
          </a:xfrm>
          <a:prstGeom prst="roundRect">
            <a:avLst/>
          </a:prstGeom>
          <a:solidFill>
            <a:srgbClr val="F0882E"/>
          </a:solidFill>
          <a:ln w="25400" cap="flat" cmpd="sng" algn="ctr">
            <a:noFill/>
            <a:prstDash val="solid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altLang="zh-CN" sz="3600" b="1" kern="0" dirty="0" smtClean="0">
                <a:solidFill>
                  <a:prstClr val="white"/>
                </a:solidFill>
                <a:latin typeface="Cambria Math" panose="02040503050406030204" pitchFamily="18" charset="0"/>
                <a:ea typeface="汉仪综艺体简" panose="02010609000101010101" pitchFamily="49" charset="-122"/>
              </a:rPr>
              <a:t>2.1</a:t>
            </a:r>
            <a:endParaRPr lang="zh-CN" altLang="en-US" sz="3600" b="1" kern="0" dirty="0">
              <a:solidFill>
                <a:prstClr val="white"/>
              </a:solidFill>
              <a:latin typeface="Cambria Math" panose="02040503050406030204" pitchFamily="18" charset="0"/>
              <a:ea typeface="汉仪综艺体简" panose="02010609000101010101" pitchFamily="49" charset="-122"/>
            </a:endParaRPr>
          </a:p>
        </p:txBody>
      </p:sp>
      <p:sp>
        <p:nvSpPr>
          <p:cNvPr id="52" name="圆角矩形 51"/>
          <p:cNvSpPr/>
          <p:nvPr/>
        </p:nvSpPr>
        <p:spPr>
          <a:xfrm rot="21587233">
            <a:off x="3396933" y="1421843"/>
            <a:ext cx="810895" cy="874395"/>
          </a:xfrm>
          <a:prstGeom prst="roundRect">
            <a:avLst/>
          </a:prstGeom>
          <a:noFill/>
          <a:ln w="158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b="1" kern="0">
              <a:solidFill>
                <a:srgbClr val="1FA8BB"/>
              </a:solidFill>
              <a:latin typeface="Cambria Math" panose="02040503050406030204" pitchFamily="18" charset="0"/>
              <a:ea typeface="汉仪综艺体简" panose="02010609000101010101" pitchFamily="49" charset="-122"/>
            </a:endParaRPr>
          </a:p>
        </p:txBody>
      </p:sp>
      <p:sp>
        <p:nvSpPr>
          <p:cNvPr id="50" name="圆角矩形 5"/>
          <p:cNvSpPr/>
          <p:nvPr/>
        </p:nvSpPr>
        <p:spPr>
          <a:xfrm rot="21587233">
            <a:off x="3278187" y="1817448"/>
            <a:ext cx="882650" cy="517525"/>
          </a:xfrm>
          <a:custGeom>
            <a:avLst/>
            <a:gdLst/>
            <a:ahLst/>
            <a:cxnLst/>
            <a:rect l="l" t="t" r="r" b="b"/>
            <a:pathLst>
              <a:path w="1292867" h="936362">
                <a:moveTo>
                  <a:pt x="0" y="0"/>
                </a:moveTo>
                <a:lnTo>
                  <a:pt x="1292867" y="752847"/>
                </a:lnTo>
                <a:cubicBezTo>
                  <a:pt x="1277961" y="856795"/>
                  <a:pt x="1188330" y="936362"/>
                  <a:pt x="1080116" y="936362"/>
                </a:cubicBezTo>
                <a:lnTo>
                  <a:pt x="216028" y="936362"/>
                </a:lnTo>
                <a:cubicBezTo>
                  <a:pt x="96719" y="936362"/>
                  <a:pt x="0" y="839643"/>
                  <a:pt x="0" y="720334"/>
                </a:cubicBezTo>
                <a:close/>
              </a:path>
            </a:pathLst>
          </a:custGeom>
          <a:solidFill>
            <a:sysClr val="window" lastClr="FFFFFF">
              <a:alpha val="43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sz="6000" b="1" kern="0" dirty="0">
              <a:solidFill>
                <a:prstClr val="white"/>
              </a:solidFill>
              <a:latin typeface="Cambria Math" panose="02040503050406030204" pitchFamily="18" charset="0"/>
              <a:ea typeface="汉仪综艺体简" panose="02010609000101010101" pitchFamily="49" charset="-122"/>
            </a:endParaRPr>
          </a:p>
        </p:txBody>
      </p:sp>
      <p:cxnSp>
        <p:nvCxnSpPr>
          <p:cNvPr id="7" name="直接连接符 51"/>
          <p:cNvCxnSpPr>
            <a:cxnSpLocks noChangeShapeType="1"/>
          </p:cNvCxnSpPr>
          <p:nvPr/>
        </p:nvCxnSpPr>
        <p:spPr bwMode="auto">
          <a:xfrm>
            <a:off x="4977806" y="3711586"/>
            <a:ext cx="2911475" cy="0"/>
          </a:xfrm>
          <a:prstGeom prst="line">
            <a:avLst/>
          </a:prstGeom>
          <a:noFill/>
          <a:ln w="3175" algn="ctr">
            <a:solidFill>
              <a:srgbClr val="F0882E"/>
            </a:solidFill>
            <a:prstDash val="sysDot"/>
            <a:round/>
            <a:headEnd type="oval" w="sm" len="sm"/>
            <a:tailEnd type="oval" w="sm" len="sm"/>
          </a:ln>
        </p:spPr>
      </p:cxnSp>
      <p:sp>
        <p:nvSpPr>
          <p:cNvPr id="9222" name="矩形 53"/>
          <p:cNvSpPr/>
          <p:nvPr/>
        </p:nvSpPr>
        <p:spPr>
          <a:xfrm flipH="1">
            <a:off x="5240064" y="3084912"/>
            <a:ext cx="2775119" cy="58105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571500" lvl="1" indent="-571500">
              <a:lnSpc>
                <a:spcPct val="150000"/>
              </a:lnSpc>
            </a:pP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安装与配置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9223" name="组合 116"/>
          <p:cNvGrpSpPr/>
          <p:nvPr/>
        </p:nvGrpSpPr>
        <p:grpSpPr>
          <a:xfrm rot="-12767">
            <a:off x="4211215" y="2807223"/>
            <a:ext cx="884238" cy="952500"/>
            <a:chOff x="1936620" y="1275606"/>
            <a:chExt cx="1296144" cy="1728192"/>
          </a:xfrm>
        </p:grpSpPr>
        <p:grpSp>
          <p:nvGrpSpPr>
            <p:cNvPr id="9231" name="组合 117"/>
            <p:cNvGrpSpPr/>
            <p:nvPr/>
          </p:nvGrpSpPr>
          <p:grpSpPr>
            <a:xfrm>
              <a:off x="1936620" y="1275606"/>
              <a:ext cx="1296142" cy="1728192"/>
              <a:chOff x="1907704" y="1275606"/>
              <a:chExt cx="1296142" cy="1728192"/>
            </a:xfrm>
          </p:grpSpPr>
          <p:sp>
            <p:nvSpPr>
              <p:cNvPr id="59" name="圆角矩形 58"/>
              <p:cNvSpPr/>
              <p:nvPr/>
            </p:nvSpPr>
            <p:spPr>
              <a:xfrm>
                <a:off x="1907704" y="1275606"/>
                <a:ext cx="1296143" cy="1728192"/>
              </a:xfrm>
              <a:prstGeom prst="roundRect">
                <a:avLst/>
              </a:prstGeom>
              <a:solidFill>
                <a:srgbClr val="F0882E"/>
              </a:solidFill>
              <a:ln w="25400" cap="flat" cmpd="sng" algn="ctr">
                <a:noFill/>
                <a:prstDash val="solid"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altLang="zh-CN" sz="3600" b="1" kern="0" dirty="0" smtClean="0">
                    <a:solidFill>
                      <a:prstClr val="white"/>
                    </a:solidFill>
                    <a:latin typeface="Cambria Math" panose="02040503050406030204" pitchFamily="18" charset="0"/>
                    <a:ea typeface="汉仪综艺体简" panose="02010609000101010101" pitchFamily="49" charset="-122"/>
                  </a:rPr>
                  <a:t>2.2</a:t>
                </a:r>
                <a:endParaRPr lang="zh-CN" altLang="en-US" sz="3600" b="1" kern="0" dirty="0">
                  <a:solidFill>
                    <a:prstClr val="white"/>
                  </a:solidFill>
                  <a:latin typeface="Cambria Math" panose="02040503050406030204" pitchFamily="18" charset="0"/>
                  <a:ea typeface="汉仪综艺体简" panose="02010609000101010101" pitchFamily="49" charset="-122"/>
                </a:endParaRPr>
              </a:p>
            </p:txBody>
          </p:sp>
          <p:sp>
            <p:nvSpPr>
              <p:cNvPr id="60" name="圆角矩形 59"/>
              <p:cNvSpPr/>
              <p:nvPr/>
            </p:nvSpPr>
            <p:spPr>
              <a:xfrm>
                <a:off x="1961226" y="1347615"/>
                <a:ext cx="1189100" cy="1584176"/>
              </a:xfrm>
              <a:prstGeom prst="roundRect">
                <a:avLst/>
              </a:prstGeom>
              <a:noFill/>
              <a:ln w="15875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 b="1" kern="0">
                  <a:solidFill>
                    <a:prstClr val="white"/>
                  </a:solidFill>
                  <a:latin typeface="Cambria Math" panose="02040503050406030204" pitchFamily="18" charset="0"/>
                  <a:ea typeface="汉仪综艺体简" panose="02010609000101010101" pitchFamily="49" charset="-122"/>
                </a:endParaRPr>
              </a:p>
            </p:txBody>
          </p:sp>
        </p:grpSp>
        <p:sp>
          <p:nvSpPr>
            <p:cNvPr id="58" name="圆角矩形 5"/>
            <p:cNvSpPr/>
            <p:nvPr/>
          </p:nvSpPr>
          <p:spPr>
            <a:xfrm>
              <a:off x="1814437" y="2064249"/>
              <a:ext cx="1293816" cy="936105"/>
            </a:xfrm>
            <a:custGeom>
              <a:avLst/>
              <a:gdLst/>
              <a:ahLst/>
              <a:cxnLst/>
              <a:rect l="l" t="t" r="r" b="b"/>
              <a:pathLst>
                <a:path w="1292867" h="936362">
                  <a:moveTo>
                    <a:pt x="0" y="0"/>
                  </a:moveTo>
                  <a:lnTo>
                    <a:pt x="1292867" y="752847"/>
                  </a:lnTo>
                  <a:cubicBezTo>
                    <a:pt x="1277961" y="856795"/>
                    <a:pt x="1188330" y="936362"/>
                    <a:pt x="1080116" y="936362"/>
                  </a:cubicBezTo>
                  <a:lnTo>
                    <a:pt x="216028" y="936362"/>
                  </a:lnTo>
                  <a:cubicBezTo>
                    <a:pt x="96719" y="936362"/>
                    <a:pt x="0" y="839643"/>
                    <a:pt x="0" y="720334"/>
                  </a:cubicBezTo>
                  <a:close/>
                </a:path>
              </a:pathLst>
            </a:custGeom>
            <a:solidFill>
              <a:sysClr val="window" lastClr="FFFFFF">
                <a:alpha val="43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6000" b="1" kern="0" dirty="0">
                <a:solidFill>
                  <a:prstClr val="white"/>
                </a:solidFill>
                <a:latin typeface="Cambria Math" panose="02040503050406030204" pitchFamily="18" charset="0"/>
                <a:ea typeface="汉仪综艺体简" panose="02010609000101010101" pitchFamily="49" charset="-122"/>
              </a:endParaRPr>
            </a:p>
          </p:txBody>
        </p:sp>
      </p:grpSp>
      <p:cxnSp>
        <p:nvCxnSpPr>
          <p:cNvPr id="62" name="直接连接符 101"/>
          <p:cNvCxnSpPr>
            <a:cxnSpLocks noChangeShapeType="1"/>
          </p:cNvCxnSpPr>
          <p:nvPr/>
        </p:nvCxnSpPr>
        <p:spPr bwMode="auto">
          <a:xfrm>
            <a:off x="5764368" y="5099691"/>
            <a:ext cx="3741738" cy="0"/>
          </a:xfrm>
          <a:prstGeom prst="line">
            <a:avLst/>
          </a:prstGeom>
          <a:noFill/>
          <a:ln w="3175" algn="ctr">
            <a:solidFill>
              <a:srgbClr val="1FA8BB"/>
            </a:solidFill>
            <a:prstDash val="sysDot"/>
            <a:round/>
            <a:headEnd type="oval" w="sm" len="sm"/>
            <a:tailEnd type="oval" w="sm" len="sm"/>
          </a:ln>
        </p:spPr>
      </p:cxnSp>
      <p:grpSp>
        <p:nvGrpSpPr>
          <p:cNvPr id="9225" name="组合 121"/>
          <p:cNvGrpSpPr/>
          <p:nvPr/>
        </p:nvGrpSpPr>
        <p:grpSpPr>
          <a:xfrm rot="-12767">
            <a:off x="5062325" y="4213467"/>
            <a:ext cx="884237" cy="952500"/>
            <a:chOff x="1936620" y="1275606"/>
            <a:chExt cx="1296144" cy="1728192"/>
          </a:xfrm>
        </p:grpSpPr>
        <p:grpSp>
          <p:nvGrpSpPr>
            <p:cNvPr id="9227" name="组合 122"/>
            <p:cNvGrpSpPr/>
            <p:nvPr/>
          </p:nvGrpSpPr>
          <p:grpSpPr>
            <a:xfrm>
              <a:off x="1936620" y="1275606"/>
              <a:ext cx="1296142" cy="1728192"/>
              <a:chOff x="1907704" y="1275606"/>
              <a:chExt cx="1296142" cy="1728192"/>
            </a:xfrm>
          </p:grpSpPr>
          <p:sp>
            <p:nvSpPr>
              <p:cNvPr id="67" name="圆角矩形 66"/>
              <p:cNvSpPr/>
              <p:nvPr/>
            </p:nvSpPr>
            <p:spPr>
              <a:xfrm>
                <a:off x="1907704" y="1275606"/>
                <a:ext cx="1296143" cy="1728192"/>
              </a:xfrm>
              <a:prstGeom prst="roundRect">
                <a:avLst/>
              </a:prstGeom>
              <a:solidFill>
                <a:srgbClr val="F0882E"/>
              </a:solidFill>
              <a:ln w="25400" cap="flat" cmpd="sng" algn="ctr">
                <a:noFill/>
                <a:prstDash val="solid"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altLang="zh-CN" sz="3600" b="1" kern="0" dirty="0" smtClean="0">
                    <a:solidFill>
                      <a:prstClr val="white"/>
                    </a:solidFill>
                    <a:latin typeface="Cambria Math" panose="02040503050406030204" pitchFamily="18" charset="0"/>
                    <a:ea typeface="汉仪综艺体简" panose="02010609000101010101" pitchFamily="49" charset="-122"/>
                  </a:rPr>
                  <a:t>2.3</a:t>
                </a:r>
                <a:endParaRPr lang="zh-CN" altLang="en-US" sz="3600" b="1" kern="0" dirty="0">
                  <a:solidFill>
                    <a:prstClr val="white"/>
                  </a:solidFill>
                  <a:latin typeface="Cambria Math" panose="02040503050406030204" pitchFamily="18" charset="0"/>
                  <a:ea typeface="汉仪综艺体简" panose="02010609000101010101" pitchFamily="49" charset="-122"/>
                </a:endParaRPr>
              </a:p>
            </p:txBody>
          </p:sp>
          <p:sp>
            <p:nvSpPr>
              <p:cNvPr id="68" name="圆角矩形 67"/>
              <p:cNvSpPr/>
              <p:nvPr/>
            </p:nvSpPr>
            <p:spPr>
              <a:xfrm>
                <a:off x="1961224" y="1347615"/>
                <a:ext cx="1189103" cy="1584176"/>
              </a:xfrm>
              <a:prstGeom prst="roundRect">
                <a:avLst/>
              </a:prstGeom>
              <a:noFill/>
              <a:ln w="15875" cap="flat" cmpd="sng" algn="ctr">
                <a:solidFill>
                  <a:sysClr val="window" lastClr="FFFFFF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 b="1" kern="0">
                  <a:solidFill>
                    <a:prstClr val="white"/>
                  </a:solidFill>
                  <a:latin typeface="Cambria Math" panose="02040503050406030204" pitchFamily="18" charset="0"/>
                  <a:ea typeface="汉仪综艺体简" panose="02010609000101010101" pitchFamily="49" charset="-122"/>
                </a:endParaRPr>
              </a:p>
            </p:txBody>
          </p:sp>
        </p:grpSp>
        <p:sp>
          <p:nvSpPr>
            <p:cNvPr id="66" name="圆角矩形 5"/>
            <p:cNvSpPr/>
            <p:nvPr/>
          </p:nvSpPr>
          <p:spPr>
            <a:xfrm>
              <a:off x="1814437" y="2064249"/>
              <a:ext cx="1293818" cy="936105"/>
            </a:xfrm>
            <a:custGeom>
              <a:avLst/>
              <a:gdLst/>
              <a:ahLst/>
              <a:cxnLst/>
              <a:rect l="l" t="t" r="r" b="b"/>
              <a:pathLst>
                <a:path w="1292867" h="936362">
                  <a:moveTo>
                    <a:pt x="0" y="0"/>
                  </a:moveTo>
                  <a:lnTo>
                    <a:pt x="1292867" y="752847"/>
                  </a:lnTo>
                  <a:cubicBezTo>
                    <a:pt x="1277961" y="856795"/>
                    <a:pt x="1188330" y="936362"/>
                    <a:pt x="1080116" y="936362"/>
                  </a:cubicBezTo>
                  <a:lnTo>
                    <a:pt x="216028" y="936362"/>
                  </a:lnTo>
                  <a:cubicBezTo>
                    <a:pt x="96719" y="936362"/>
                    <a:pt x="0" y="839643"/>
                    <a:pt x="0" y="720334"/>
                  </a:cubicBezTo>
                  <a:close/>
                </a:path>
              </a:pathLst>
            </a:custGeom>
            <a:solidFill>
              <a:sysClr val="window" lastClr="FFFFFF">
                <a:alpha val="43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6000" b="1" kern="0" dirty="0">
                <a:solidFill>
                  <a:prstClr val="white"/>
                </a:solidFill>
                <a:latin typeface="Cambria Math" panose="02040503050406030204" pitchFamily="18" charset="0"/>
                <a:ea typeface="汉仪综艺体简" panose="02010609000101010101" pitchFamily="49" charset="-122"/>
              </a:endParaRPr>
            </a:p>
          </p:txBody>
        </p:sp>
      </p:grpSp>
      <p:sp>
        <p:nvSpPr>
          <p:cNvPr id="9226" name="矩形 103"/>
          <p:cNvSpPr/>
          <p:nvPr/>
        </p:nvSpPr>
        <p:spPr>
          <a:xfrm flipH="1">
            <a:off x="6011053" y="4473016"/>
            <a:ext cx="2159566" cy="58105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571500" lvl="1" indent="-571500">
              <a:lnSpc>
                <a:spcPct val="150000"/>
              </a:lnSpc>
            </a:pP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标题 1">
            <a:extLst>
              <a:ext uri="{FF2B5EF4-FFF2-40B4-BE49-F238E27FC236}">
                <a16:creationId xmlns="" xmlns:a16="http://schemas.microsoft.com/office/drawing/2014/main" id="{C63744C7-79B6-4136-9309-4BAC2C9FC5BB}"/>
              </a:ext>
            </a:extLst>
          </p:cNvPr>
          <p:cNvSpPr/>
          <p:nvPr/>
        </p:nvSpPr>
        <p:spPr>
          <a:xfrm>
            <a:off x="1102428" y="633470"/>
            <a:ext cx="11004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目录</a:t>
            </a:r>
          </a:p>
        </p:txBody>
      </p:sp>
      <p:sp>
        <p:nvSpPr>
          <p:cNvPr id="24" name="MH_Others_1">
            <a:extLst>
              <a:ext uri="{FF2B5EF4-FFF2-40B4-BE49-F238E27FC236}">
                <a16:creationId xmlns="" xmlns:a16="http://schemas.microsoft.com/office/drawing/2014/main" id="{0FF262CA-FC53-459D-862C-18290BD9F01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25" name="直接连接符 24">
            <a:extLst>
              <a:ext uri="{FF2B5EF4-FFF2-40B4-BE49-F238E27FC236}">
                <a16:creationId xmlns="" xmlns:a16="http://schemas.microsoft.com/office/drawing/2014/main" id="{C244340C-5C78-4634-87DC-27A32A304191}"/>
              </a:ext>
            </a:extLst>
          </p:cNvPr>
          <p:cNvCxnSpPr/>
          <p:nvPr/>
        </p:nvCxnSpPr>
        <p:spPr>
          <a:xfrm>
            <a:off x="649366" y="740311"/>
            <a:ext cx="2096784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>
            <a:extLst>
              <a:ext uri="{FF2B5EF4-FFF2-40B4-BE49-F238E27FC236}">
                <a16:creationId xmlns="" xmlns:a16="http://schemas.microsoft.com/office/drawing/2014/main" id="{EB0901FB-1E93-4A82-8DFC-10E11A72D40C}"/>
              </a:ext>
            </a:extLst>
          </p:cNvPr>
          <p:cNvSpPr/>
          <p:nvPr/>
        </p:nvSpPr>
        <p:spPr>
          <a:xfrm>
            <a:off x="1198245" y="1828800"/>
            <a:ext cx="9795510" cy="3817620"/>
          </a:xfrm>
          <a:custGeom>
            <a:avLst/>
            <a:gdLst>
              <a:gd name="connsiteX0" fmla="*/ 7664334 w 10814858"/>
              <a:gd name="connsiteY0" fmla="*/ 0 h 3882044"/>
              <a:gd name="connsiteX1" fmla="*/ 10814858 w 10814858"/>
              <a:gd name="connsiteY1" fmla="*/ 0 h 3882044"/>
              <a:gd name="connsiteX2" fmla="*/ 10814858 w 10814858"/>
              <a:gd name="connsiteY2" fmla="*/ 3882044 h 3882044"/>
              <a:gd name="connsiteX3" fmla="*/ 0 w 10814858"/>
              <a:gd name="connsiteY3" fmla="*/ 3882044 h 3882044"/>
              <a:gd name="connsiteX4" fmla="*/ 0 w 10814858"/>
              <a:gd name="connsiteY4" fmla="*/ 3158837 h 3882044"/>
              <a:gd name="connsiteX0" fmla="*/ 10814858 w 10814858"/>
              <a:gd name="connsiteY0" fmla="*/ 0 h 3882044"/>
              <a:gd name="connsiteX1" fmla="*/ 10814858 w 10814858"/>
              <a:gd name="connsiteY1" fmla="*/ 3882044 h 3882044"/>
              <a:gd name="connsiteX2" fmla="*/ 0 w 10814858"/>
              <a:gd name="connsiteY2" fmla="*/ 3882044 h 3882044"/>
              <a:gd name="connsiteX3" fmla="*/ 0 w 10814858"/>
              <a:gd name="connsiteY3" fmla="*/ 3158837 h 388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4858" h="3882044">
                <a:moveTo>
                  <a:pt x="10814858" y="0"/>
                </a:moveTo>
                <a:lnTo>
                  <a:pt x="10814858" y="3882044"/>
                </a:lnTo>
                <a:lnTo>
                  <a:pt x="0" y="3882044"/>
                </a:lnTo>
                <a:lnTo>
                  <a:pt x="0" y="3158837"/>
                </a:lnTo>
              </a:path>
            </a:pathLst>
          </a:cu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113569" y="2266111"/>
            <a:ext cx="568637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是一种开放源代码的关系型数据库管理系统（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RDBMS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），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数据库系统使用最常用的数据库管理语言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--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结构化查询语言（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）进行数据库管理。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="" xmlns:a16="http://schemas.microsoft.com/office/drawing/2014/main" id="{F1C263C7-D42C-46B1-AAB7-E52DD159543B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2.1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概述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1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616348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4551" y="1299455"/>
            <a:ext cx="1685925" cy="32194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7472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1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1">
            <a:extLst>
              <a:ext uri="{FF2B5EF4-FFF2-40B4-BE49-F238E27FC236}">
                <a16:creationId xmlns="" xmlns:a16="http://schemas.microsoft.com/office/drawing/2014/main" id="{D03DABE2-2176-4074-9D7A-F39DC48F911F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2.1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概述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94764" y="2236427"/>
            <a:ext cx="880247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的海豚标志的名字叫</a:t>
            </a:r>
            <a:r>
              <a: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sakila</a:t>
            </a:r>
            <a:r>
              <a: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”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，它是由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AB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的创始人从用户在“海豚命名”的竞赛中建议的大量的名字表中选出的。获胜的名字是由来自非洲斯威士兰的开源软件开发者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Ambrose</a:t>
            </a:r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Twebaze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提供。 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 sz="2400" dirty="0"/>
          </a:p>
        </p:txBody>
      </p:sp>
      <p:sp>
        <p:nvSpPr>
          <p:cNvPr id="6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616348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8884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标题 1">
            <a:extLst>
              <a:ext uri="{FF2B5EF4-FFF2-40B4-BE49-F238E27FC236}">
                <a16:creationId xmlns="" xmlns:a16="http://schemas.microsoft.com/office/drawing/2014/main" id="{B9A7896C-ABAB-4EC0-8D26-7C0D332B8F4E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2.1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概述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10143" y="2302525"/>
            <a:ext cx="61717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特点：</a:t>
            </a:r>
            <a:endParaRPr lang="en-US" altLang="zh-CN" sz="2800" dirty="0" smtClean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快速、健壮和易用</a:t>
            </a:r>
          </a:p>
          <a:p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自身不支持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Windows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的图形界面</a:t>
            </a:r>
          </a:p>
          <a:p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MH_Others_1">
            <a:extLst>
              <a:ext uri="{FF2B5EF4-FFF2-40B4-BE49-F238E27FC236}">
                <a16:creationId xmlns="" xmlns:a16="http://schemas.microsoft.com/office/drawing/2014/main" id="{B8435316-FBF4-4E9E-8B85-9445E98C0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="" xmlns:a16="http://schemas.microsoft.com/office/drawing/2014/main" id="{25D95793-FAF5-46E6-91FC-C44CFEE99D2A}"/>
              </a:ext>
            </a:extLst>
          </p:cNvPr>
          <p:cNvCxnSpPr/>
          <p:nvPr/>
        </p:nvCxnSpPr>
        <p:spPr>
          <a:xfrm>
            <a:off x="649366" y="740311"/>
            <a:ext cx="2616348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3664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>
            <a:extLst>
              <a:ext uri="{FF2B5EF4-FFF2-40B4-BE49-F238E27FC236}">
                <a16:creationId xmlns="" xmlns:a16="http://schemas.microsoft.com/office/drawing/2014/main" id="{4F5B3087-63F7-4CFC-AF24-130C5A5375A7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2.2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安装与配置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1" name="MH_Others_1">
            <a:extLst>
              <a:ext uri="{FF2B5EF4-FFF2-40B4-BE49-F238E27FC236}">
                <a16:creationId xmlns="" xmlns:a16="http://schemas.microsoft.com/office/drawing/2014/main" id="{B74B6FD5-AAD6-4F7E-8EC6-0FD1B1F51E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="" xmlns:a16="http://schemas.microsoft.com/office/drawing/2014/main" id="{565F48D0-68AC-48A1-AECD-663ADBCA65C9}"/>
              </a:ext>
            </a:extLst>
          </p:cNvPr>
          <p:cNvCxnSpPr/>
          <p:nvPr/>
        </p:nvCxnSpPr>
        <p:spPr>
          <a:xfrm>
            <a:off x="649366" y="740311"/>
            <a:ext cx="3570094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 descr="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0664" y="2549525"/>
            <a:ext cx="37846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4" descr="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0073" y="2544763"/>
            <a:ext cx="37846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图片 25" descr="4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98199" y="2563813"/>
            <a:ext cx="37846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图片 26" descr="5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21215" y="2552700"/>
            <a:ext cx="37846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图片 27" descr="6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5727" y="2571750"/>
            <a:ext cx="37846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图片 28" descr="7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36559" y="2549525"/>
            <a:ext cx="3881437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图片 29" descr="8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28064" y="2541588"/>
            <a:ext cx="387985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2480166" cy="5539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2.2.1 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的安装</a:t>
            </a:r>
            <a:endParaRPr lang="en-US" altLang="zh-CN" sz="2000" dirty="0" smtClean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/>
          <p:cNvSpPr>
            <a:spLocks noGrp="1"/>
          </p:cNvSpPr>
          <p:nvPr>
            <p:ph type="title" idx="4294967295"/>
          </p:nvPr>
        </p:nvSpPr>
        <p:spPr>
          <a:xfrm>
            <a:off x="4425950" y="-322263"/>
            <a:ext cx="7766050" cy="723901"/>
          </a:xfrm>
        </p:spPr>
        <p:txBody>
          <a:bodyPr>
            <a:normAutofit fontScale="90000"/>
          </a:bodyPr>
          <a:lstStyle/>
          <a:p>
            <a:pPr lvl="1"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/>
            </a:r>
            <a:br>
              <a:rPr lang="zh-CN" altLang="en-US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</a:br>
            <a:endParaRPr lang="zh-CN" altLang="en-US" sz="2400" kern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24" name="图片 23" descr="1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8979" y="2348987"/>
            <a:ext cx="489426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4" descr="1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8204" y="2348987"/>
            <a:ext cx="48958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图片 25" descr="1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79016" y="2348987"/>
            <a:ext cx="489426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图片 26" descr="13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28241" y="2348987"/>
            <a:ext cx="48958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图片 27" descr="14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79054" y="2348987"/>
            <a:ext cx="489426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图片 28" descr="15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8279" y="2348987"/>
            <a:ext cx="48958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图片 29" descr="16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9091" y="2348987"/>
            <a:ext cx="489426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图片 30" descr="17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28316" y="2348987"/>
            <a:ext cx="48958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图片 31" descr="18.pn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79129" y="2348987"/>
            <a:ext cx="489426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图片 32" descr="19.pn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28354" y="2348987"/>
            <a:ext cx="48958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图片 33" descr="20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79166" y="2348987"/>
            <a:ext cx="489426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图片 34" descr="21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28391" y="2348987"/>
            <a:ext cx="48958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2571538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2.2.2 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zh-CN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配置</a:t>
            </a:r>
            <a:endParaRPr lang="zh-CN" altLang="en-US" sz="2000" dirty="0">
              <a:solidFill>
                <a:srgbClr val="F0882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标题 1">
            <a:extLst>
              <a:ext uri="{FF2B5EF4-FFF2-40B4-BE49-F238E27FC236}">
                <a16:creationId xmlns="" xmlns:a16="http://schemas.microsoft.com/office/drawing/2014/main" id="{4F5B3087-63F7-4CFC-AF24-130C5A5375A7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2.2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安装与配置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36" name="MH_Others_1">
            <a:extLst>
              <a:ext uri="{FF2B5EF4-FFF2-40B4-BE49-F238E27FC236}">
                <a16:creationId xmlns="" xmlns:a16="http://schemas.microsoft.com/office/drawing/2014/main" id="{B74B6FD5-AAD6-4F7E-8EC6-0FD1B1F51E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37" name="直接连接符 36">
            <a:extLst>
              <a:ext uri="{FF2B5EF4-FFF2-40B4-BE49-F238E27FC236}">
                <a16:creationId xmlns="" xmlns:a16="http://schemas.microsoft.com/office/drawing/2014/main" id="{565F48D0-68AC-48A1-AECD-663ADBCA65C9}"/>
              </a:ext>
            </a:extLst>
          </p:cNvPr>
          <p:cNvCxnSpPr/>
          <p:nvPr/>
        </p:nvCxnSpPr>
        <p:spPr>
          <a:xfrm>
            <a:off x="649366" y="740311"/>
            <a:ext cx="3570094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="" xmlns:a16="http://schemas.microsoft.com/office/drawing/2014/main" id="{634AE7A3-C35A-4703-B1E0-1436D253967A}"/>
              </a:ext>
            </a:extLst>
          </p:cNvPr>
          <p:cNvSpPr/>
          <p:nvPr/>
        </p:nvSpPr>
        <p:spPr>
          <a:xfrm>
            <a:off x="967345" y="633470"/>
            <a:ext cx="3615045" cy="765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2.3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MySQL</a:t>
            </a:r>
            <a:r>
              <a:rPr lang="zh-CN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的使用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20" name="MH_Others_1">
            <a:extLst>
              <a:ext uri="{FF2B5EF4-FFF2-40B4-BE49-F238E27FC236}">
                <a16:creationId xmlns="" xmlns:a16="http://schemas.microsoft.com/office/drawing/2014/main" id="{17E81ACD-1796-4854-A578-FCEB3E3805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49366" y="740311"/>
            <a:ext cx="432000" cy="432000"/>
          </a:xfrm>
          <a:custGeom>
            <a:avLst/>
            <a:gdLst>
              <a:gd name="connsiteX0" fmla="*/ 0 w 397934"/>
              <a:gd name="connsiteY0" fmla="*/ 0 h 397934"/>
              <a:gd name="connsiteX1" fmla="*/ 397934 w 397934"/>
              <a:gd name="connsiteY1" fmla="*/ 0 h 397934"/>
              <a:gd name="connsiteX2" fmla="*/ 0 w 397934"/>
              <a:gd name="connsiteY2" fmla="*/ 397934 h 397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934" h="397934">
                <a:moveTo>
                  <a:pt x="0" y="0"/>
                </a:moveTo>
                <a:lnTo>
                  <a:pt x="397934" y="0"/>
                </a:lnTo>
                <a:lnTo>
                  <a:pt x="0" y="39793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0" bIns="324000" rtlCol="0" anchor="t">
            <a:noAutofit/>
          </a:bodyPr>
          <a:lstStyle/>
          <a:p>
            <a:endParaRPr lang="zh-CN" altLang="en-US" sz="1350" dirty="0">
              <a:solidFill>
                <a:srgbClr val="F0882E"/>
              </a:solidFill>
              <a:cs typeface="+mn-ea"/>
              <a:sym typeface="+mn-lt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="" xmlns:a16="http://schemas.microsoft.com/office/drawing/2014/main" id="{5A33B221-13BC-4553-B3B5-79007FE6ED8F}"/>
              </a:ext>
            </a:extLst>
          </p:cNvPr>
          <p:cNvCxnSpPr/>
          <p:nvPr/>
        </p:nvCxnSpPr>
        <p:spPr>
          <a:xfrm>
            <a:off x="649366" y="740311"/>
            <a:ext cx="2855834" cy="0"/>
          </a:xfrm>
          <a:prstGeom prst="line">
            <a:avLst/>
          </a:prstGeom>
          <a:ln w="22225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内容占位符 2"/>
          <p:cNvSpPr>
            <a:spLocks noGrp="1"/>
          </p:cNvSpPr>
          <p:nvPr>
            <p:ph idx="4294967295"/>
          </p:nvPr>
        </p:nvSpPr>
        <p:spPr bwMode="auto">
          <a:xfrm>
            <a:off x="1782763" y="2438400"/>
            <a:ext cx="8626475" cy="1825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1" indent="-342900">
              <a:buFont typeface="Arial" charset="0"/>
              <a:buChar char="─"/>
            </a:pP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、通过</a:t>
            </a: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Windows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服务管理器启动</a:t>
            </a:r>
            <a:r>
              <a:rPr lang="en-US" altLang="zh-CN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</a:t>
            </a:r>
          </a:p>
          <a:p>
            <a:pPr marL="342900" lvl="1" indent="-342900">
              <a:buFont typeface="Arial" charset="0"/>
              <a:buChar char="─"/>
            </a:pP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通过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Windows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的服务管理器可以查看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MySQL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服务是否开启，首先点击【开始】菜单，在弹出的菜单中选择【运行】命令，打开【运行】对话框输入“</a:t>
            </a:r>
            <a:r>
              <a:rPr lang="en-US" altLang="zh-CN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services.msc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”命令，单击【确定】按钮，此时就会打开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Windows</a:t>
            </a:r>
            <a:r>
              <a:rPr lang="zh-CN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的服务管理器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zh-CN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lvl="1" indent="-342900"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en-US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en-US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en-US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endParaRPr lang="zh-CN" altLang="zh-CN" dirty="0" smtClean="0"/>
          </a:p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endParaRPr lang="en-US" altLang="zh-CN" dirty="0" smtClean="0"/>
          </a:p>
          <a:p>
            <a:pPr marL="342900" lvl="1" indent="-342900">
              <a:lnSpc>
                <a:spcPct val="200000"/>
              </a:lnSpc>
              <a:buFont typeface="Arial" charset="0"/>
              <a:buChar char="─"/>
            </a:pPr>
            <a:endParaRPr lang="en-US" altLang="zh-CN" b="1" dirty="0" smtClean="0"/>
          </a:p>
        </p:txBody>
      </p:sp>
      <p:pic>
        <p:nvPicPr>
          <p:cNvPr id="23" name="图片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6575" y="4136543"/>
            <a:ext cx="6038850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本框 6">
            <a:extLst>
              <a:ext uri="{FF2B5EF4-FFF2-40B4-BE49-F238E27FC236}">
                <a16:creationId xmlns="" xmlns:a16="http://schemas.microsoft.com/office/drawing/2014/main" id="{B6A05E51-A37C-49B9-B79C-2E4FF96745B9}"/>
              </a:ext>
            </a:extLst>
          </p:cNvPr>
          <p:cNvSpPr txBox="1"/>
          <p:nvPr/>
        </p:nvSpPr>
        <p:spPr>
          <a:xfrm>
            <a:off x="4658361" y="1062477"/>
            <a:ext cx="3068469" cy="4996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lvl="2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2.3.1 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启动</a:t>
            </a:r>
            <a:r>
              <a:rPr lang="en-US" altLang="zh-CN" sz="2000" dirty="0" err="1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MySQL</a:t>
            </a:r>
            <a:r>
              <a:rPr lang="zh-CN" altLang="en-US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的服务</a:t>
            </a:r>
            <a:r>
              <a:rPr lang="zh-CN" altLang="zh-CN" sz="2000" dirty="0" smtClean="0">
                <a:solidFill>
                  <a:srgbClr val="F0882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12104315"/>
  <p:tag name="MH_LIBRARY" val="CONTENTS"/>
  <p:tag name="MH_TYPE" val="OTHERS"/>
  <p:tag name="ID" val="553519"/>
</p:tagLst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</TotalTime>
  <Words>1656</Words>
  <Application>Microsoft Office PowerPoint</Application>
  <PresentationFormat>自定义</PresentationFormat>
  <Paragraphs>182</Paragraphs>
  <Slides>21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3" baseType="lpstr">
      <vt:lpstr>Office 主题</vt:lpstr>
      <vt:lpstr>Chart</vt:lpstr>
      <vt:lpstr>        第二章 MySQL基础</vt:lpstr>
      <vt:lpstr>幻灯片 2</vt:lpstr>
      <vt:lpstr>幻灯片 3</vt:lpstr>
      <vt:lpstr>幻灯片 4</vt:lpstr>
      <vt:lpstr>幻灯片 5</vt:lpstr>
      <vt:lpstr>幻灯片 6</vt:lpstr>
      <vt:lpstr>幻灯片 7</vt:lpstr>
      <vt:lpstr> </vt:lpstr>
      <vt:lpstr>幻灯片 9</vt:lpstr>
      <vt:lpstr>幻灯片 10</vt:lpstr>
      <vt:lpstr> 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165</cp:revision>
  <dcterms:created xsi:type="dcterms:W3CDTF">2018-02-07T05:27:00Z</dcterms:created>
  <dcterms:modified xsi:type="dcterms:W3CDTF">2018-07-19T06:55:01Z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