
<file path=[Content_Types].xml><?xml version="1.0" encoding="utf-8"?>
<Types xmlns="http://schemas.openxmlformats.org/package/2006/content-types">
  <Default Extension="jpeg" ContentType="image/jpeg"/>
  <Default Extension="vml" ContentType="application/vnd.openxmlformats-officedocument.vmlDrawing"/>
  <Default Extension="xls" ContentType="application/vnd.ms-excel"/>
  <Default Extension="tiff" ContentType="image/tiff"/>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60" r:id="rId6"/>
    <p:sldId id="261" r:id="rId7"/>
    <p:sldId id="340" r:id="rId8"/>
    <p:sldId id="341" r:id="rId9"/>
    <p:sldId id="342" r:id="rId10"/>
    <p:sldId id="265" r:id="rId11"/>
    <p:sldId id="266" r:id="rId12"/>
    <p:sldId id="267" r:id="rId13"/>
    <p:sldId id="268" r:id="rId14"/>
    <p:sldId id="343" r:id="rId15"/>
    <p:sldId id="344" r:id="rId16"/>
    <p:sldId id="345" r:id="rId17"/>
    <p:sldId id="346" r:id="rId18"/>
    <p:sldId id="347" r:id="rId19"/>
    <p:sldId id="348" r:id="rId20"/>
    <p:sldId id="271" r:id="rId21"/>
    <p:sldId id="272" r:id="rId22"/>
    <p:sldId id="273" r:id="rId23"/>
    <p:sldId id="274" r:id="rId24"/>
    <p:sldId id="350" r:id="rId25"/>
    <p:sldId id="371" r:id="rId26"/>
    <p:sldId id="349" r:id="rId27"/>
    <p:sldId id="275" r:id="rId28"/>
    <p:sldId id="276" r:id="rId29"/>
    <p:sldId id="277" r:id="rId30"/>
    <p:sldId id="354" r:id="rId31"/>
    <p:sldId id="284" r:id="rId32"/>
    <p:sldId id="289" r:id="rId33"/>
    <p:sldId id="290" r:id="rId34"/>
    <p:sldId id="293" r:id="rId35"/>
    <p:sldId id="294" r:id="rId36"/>
    <p:sldId id="295" r:id="rId37"/>
    <p:sldId id="372" r:id="rId38"/>
    <p:sldId id="296" r:id="rId39"/>
    <p:sldId id="297" r:id="rId40"/>
    <p:sldId id="298" r:id="rId41"/>
    <p:sldId id="299" r:id="rId42"/>
    <p:sldId id="373" r:id="rId43"/>
    <p:sldId id="300" r:id="rId44"/>
    <p:sldId id="301" r:id="rId45"/>
    <p:sldId id="355" r:id="rId46"/>
    <p:sldId id="356" r:id="rId47"/>
    <p:sldId id="357" r:id="rId48"/>
    <p:sldId id="358" r:id="rId49"/>
    <p:sldId id="359" r:id="rId50"/>
    <p:sldId id="360" r:id="rId51"/>
    <p:sldId id="361" r:id="rId52"/>
    <p:sldId id="362" r:id="rId53"/>
    <p:sldId id="363" r:id="rId54"/>
    <p:sldId id="364" r:id="rId55"/>
    <p:sldId id="365" r:id="rId56"/>
    <p:sldId id="377" r:id="rId57"/>
    <p:sldId id="378" r:id="rId58"/>
    <p:sldId id="368" r:id="rId59"/>
    <p:sldId id="314" r:id="rId60"/>
    <p:sldId id="315" r:id="rId61"/>
    <p:sldId id="316" r:id="rId62"/>
    <p:sldId id="317" r:id="rId63"/>
    <p:sldId id="318" r:id="rId64"/>
    <p:sldId id="319" r:id="rId65"/>
    <p:sldId id="320" r:id="rId66"/>
    <p:sldId id="321" r:id="rId67"/>
    <p:sldId id="322" r:id="rId68"/>
    <p:sldId id="323" r:id="rId69"/>
    <p:sldId id="324" r:id="rId70"/>
    <p:sldId id="376" r:id="rId71"/>
    <p:sldId id="374"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69" r:id="rId86"/>
    <p:sldId id="370" r:id="rId87"/>
    <p:sldId id="339" r:id="rId88"/>
    <p:sldId id="375" r:id="rId89"/>
  </p:sldIdLst>
  <p:sldSz cx="12192000" cy="6858000"/>
  <p:notesSz cx="7103745" cy="1023429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882E"/>
    <a:srgbClr val="FFFFFF"/>
    <a:srgbClr val="265AA7"/>
    <a:srgbClr val="E8766F"/>
    <a:srgbClr val="5BC5F1"/>
    <a:srgbClr val="49C0F6"/>
    <a:srgbClr val="48AC92"/>
    <a:srgbClr val="2B5CA9"/>
    <a:srgbClr val="595959"/>
    <a:srgbClr val="3DB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6" autoAdjust="0"/>
    <p:restoredTop sz="94660" autoAdjust="0"/>
  </p:normalViewPr>
  <p:slideViewPr>
    <p:cSldViewPr snapToGrid="0">
      <p:cViewPr>
        <p:scale>
          <a:sx n="100" d="100"/>
          <a:sy n="100" d="100"/>
        </p:scale>
        <p:origin x="48" y="-102"/>
      </p:cViewPr>
      <p:guideLst>
        <p:guide orient="horz" pos="2160"/>
        <p:guide pos="3858"/>
      </p:guideLst>
    </p:cSldViewPr>
  </p:slideViewPr>
  <p:outlineViewPr>
    <p:cViewPr>
      <p:scale>
        <a:sx n="33" d="100"/>
        <a:sy n="33" d="100"/>
      </p:scale>
      <p:origin x="0" y="3948"/>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2" Type="http://schemas.openxmlformats.org/officeDocument/2006/relationships/tableStyles" Target="tableStyles.xml"/><Relationship Id="rId91" Type="http://schemas.openxmlformats.org/officeDocument/2006/relationships/viewProps" Target="viewProps.xml"/><Relationship Id="rId90" Type="http://schemas.openxmlformats.org/officeDocument/2006/relationships/presProps" Target="presProps.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38863"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38863"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38863"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2600" y="1279525"/>
            <a:ext cx="6138863"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正文">
    <p:spTree>
      <p:nvGrpSpPr>
        <p:cNvPr id="1" name=""/>
        <p:cNvGrpSpPr/>
        <p:nvPr/>
      </p:nvGrpSpPr>
      <p:grpSpPr>
        <a:xfrm>
          <a:off x="0" y="0"/>
          <a:ext cx="0" cy="0"/>
          <a:chOff x="0" y="0"/>
          <a:chExt cx="0" cy="0"/>
        </a:xfrm>
      </p:grpSpPr>
      <p:sp>
        <p:nvSpPr>
          <p:cNvPr id="2" name="标题 1"/>
          <p:cNvSpPr>
            <a:spLocks noGrp="1"/>
          </p:cNvSpPr>
          <p:nvPr>
            <p:ph type="title"/>
          </p:nvPr>
        </p:nvSpPr>
        <p:spPr>
          <a:xfrm>
            <a:off x="143934" y="114300"/>
            <a:ext cx="10354733" cy="723900"/>
          </a:xfrm>
          <a:prstGeom prst="rect">
            <a:avLst/>
          </a:prstGeom>
        </p:spPr>
        <p:txBody>
          <a:bodyPr/>
          <a:lstStyle>
            <a:lvl1pPr algn="l">
              <a:defRPr sz="3600" b="1" spc="300">
                <a:solidFill>
                  <a:srgbClr val="FFFF00"/>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09600" y="1066801"/>
            <a:ext cx="10972800" cy="5059363"/>
          </a:xfrm>
          <a:prstGeom prst="rect">
            <a:avLst/>
          </a:prstGeom>
        </p:spPr>
        <p:txBody>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Date Placeholder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7.xml"/><Relationship Id="rId3" Type="http://schemas.openxmlformats.org/officeDocument/2006/relationships/tags" Target="../tags/tag9.xml"/><Relationship Id="rId2" Type="http://schemas.openxmlformats.org/officeDocument/2006/relationships/image" Target="../media/image17.png"/><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xml"/><Relationship Id="rId4" Type="http://schemas.openxmlformats.org/officeDocument/2006/relationships/image" Target="../media/image15.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1.xml"/><Relationship Id="rId5" Type="http://schemas.openxmlformats.org/officeDocument/2006/relationships/image" Target="../media/image23.png"/><Relationship Id="rId4" Type="http://schemas.openxmlformats.org/officeDocument/2006/relationships/image" Target="../media/image22.pn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xml"/><Relationship Id="rId4" Type="http://schemas.openxmlformats.org/officeDocument/2006/relationships/slide" Target="slide7.xml"/><Relationship Id="rId3" Type="http://schemas.openxmlformats.org/officeDocument/2006/relationships/slide" Target="slide6.xml"/><Relationship Id="rId2" Type="http://schemas.openxmlformats.org/officeDocument/2006/relationships/image" Target="../media/image24.png"/><Relationship Id="rId1" Type="http://schemas.openxmlformats.org/officeDocument/2006/relationships/slide" Target="slide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slide" Target="slide4.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hemeOverride" Target="../theme/themeOverride1.xml"/><Relationship Id="rId3" Type="http://schemas.openxmlformats.org/officeDocument/2006/relationships/tags" Target="../tags/tag16.xml"/><Relationship Id="rId2" Type="http://schemas.openxmlformats.org/officeDocument/2006/relationships/slide" Target="slide4.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hemeOverride" Target="../theme/themeOverride2.xml"/><Relationship Id="rId2" Type="http://schemas.openxmlformats.org/officeDocument/2006/relationships/tags" Target="../tags/tag17.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image" Target="../media/image4.emf"/><Relationship Id="rId1" Type="http://schemas.openxmlformats.org/officeDocument/2006/relationships/oleObject" Target="../embeddings/Workbook1.xls"/></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slide" Target="slide2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4.xml"/><Relationship Id="rId1" Type="http://schemas.openxmlformats.org/officeDocument/2006/relationships/image" Target="../media/image1.tiff"/></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5.xml"/><Relationship Id="rId2" Type="http://schemas.openxmlformats.org/officeDocument/2006/relationships/image" Target="../media/image3.tiff"/><Relationship Id="rId1" Type="http://schemas.openxmlformats.org/officeDocument/2006/relationships/image" Target="../media/image2.tif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xml"/><Relationship Id="rId1" Type="http://schemas.openxmlformats.org/officeDocument/2006/relationships/image" Target="../media/image4.tif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xml"/><Relationship Id="rId1" Type="http://schemas.openxmlformats.org/officeDocument/2006/relationships/image" Target="../media/image25.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28.xml"/><Relationship Id="rId1"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0.xml"/><Relationship Id="rId1"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xml"/><Relationship Id="rId1"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5.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7.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image" Target="../media/image29.png"/></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45.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7.xml"/><Relationship Id="rId1" Type="http://schemas.openxmlformats.org/officeDocument/2006/relationships/image" Target="../media/image30.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9.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52.xml"/><Relationship Id="rId3" Type="http://schemas.openxmlformats.org/officeDocument/2006/relationships/slide" Target="slide5.xml"/><Relationship Id="rId2" Type="http://schemas.openxmlformats.org/officeDocument/2006/relationships/image" Target="../media/image24.png"/><Relationship Id="rId1" Type="http://schemas.openxmlformats.org/officeDocument/2006/relationships/slide" Target="slide4.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5.xml"/><Relationship Id="rId1" Type="http://schemas.openxmlformats.org/officeDocument/2006/relationships/image" Target="../media/image33.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6.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8.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9.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0.xml"/><Relationship Id="rId1" Type="http://schemas.openxmlformats.org/officeDocument/2006/relationships/image" Target="../media/image34.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1.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2.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3.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hemeOverride" Target="../theme/themeOverride3.xml"/><Relationship Id="rId2" Type="http://schemas.openxmlformats.org/officeDocument/2006/relationships/tags" Target="../tags/tag64.xml"/><Relationship Id="rId1" Type="http://schemas.openxmlformats.org/officeDocument/2006/relationships/image" Target="../media/image1.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5.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6.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7.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9.xml"/><Relationship Id="rId1" Type="http://schemas.openxmlformats.org/officeDocument/2006/relationships/image" Target="../media/image35.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0.xml"/><Relationship Id="rId1"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1.xml"/><Relationship Id="rId1" Type="http://schemas.openxmlformats.org/officeDocument/2006/relationships/image" Target="../media/image37.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2.xml"/><Relationship Id="rId1" Type="http://schemas.openxmlformats.org/officeDocument/2006/relationships/image" Target="../media/image38.png"/></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3.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6.xml"/></Relationships>
</file>

<file path=ppt/slides/_rels/slide7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7.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3.png"/><Relationship Id="rId2" Type="http://schemas.openxmlformats.org/officeDocument/2006/relationships/tags" Target="../tags/tag78.xml"/><Relationship Id="rId1"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4.png"/><Relationship Id="rId1" Type="http://schemas.openxmlformats.org/officeDocument/2006/relationships/tags" Target="../tags/tag79.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0.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1.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5.png"/><Relationship Id="rId1" Type="http://schemas.openxmlformats.org/officeDocument/2006/relationships/tags" Target="../tags/tag8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6.png"/><Relationship Id="rId1" Type="http://schemas.openxmlformats.org/officeDocument/2006/relationships/tags" Target="../tags/tag83.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4.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8.xml"/><Relationship Id="rId2" Type="http://schemas.openxmlformats.org/officeDocument/2006/relationships/image" Target="../media/image15.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9"/>
          <p:cNvSpPr>
            <a:spLocks noChangeArrowheads="1"/>
          </p:cNvSpPr>
          <p:nvPr/>
        </p:nvSpPr>
        <p:spPr bwMode="auto">
          <a:xfrm>
            <a:off x="0" y="4849653"/>
            <a:ext cx="12192000" cy="125029"/>
          </a:xfrm>
          <a:prstGeom prst="rect">
            <a:avLst/>
          </a:prstGeom>
          <a:gradFill>
            <a:gsLst>
              <a:gs pos="53000">
                <a:srgbClr val="49C0F6"/>
              </a:gs>
              <a:gs pos="100000">
                <a:schemeClr val="accent2"/>
              </a:gs>
            </a:gsLst>
            <a:lin ang="0" scaled="0"/>
          </a:gradFill>
          <a:ln>
            <a:noFill/>
          </a:ln>
          <a:effectLst/>
        </p:spPr>
        <p:txBody>
          <a:bodyPr vert="horz" wrap="square" lIns="91440" tIns="45720" rIns="91440" bIns="45720" numCol="1" anchor="t" anchorCtr="0" compatLnSpc="1"/>
          <a:lstStyle/>
          <a:p>
            <a:endParaRPr lang="en-US"/>
          </a:p>
        </p:txBody>
      </p:sp>
      <p:grpSp>
        <p:nvGrpSpPr>
          <p:cNvPr id="81" name="组合 80"/>
          <p:cNvGrpSpPr/>
          <p:nvPr/>
        </p:nvGrpSpPr>
        <p:grpSpPr>
          <a:xfrm>
            <a:off x="1614616" y="2645439"/>
            <a:ext cx="3608894" cy="2283194"/>
            <a:chOff x="1890695" y="2725829"/>
            <a:chExt cx="2992477" cy="1893213"/>
          </a:xfrm>
        </p:grpSpPr>
        <p:pic>
          <p:nvPicPr>
            <p:cNvPr id="71" name="图片 7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890695" y="2916555"/>
              <a:ext cx="2992477" cy="1702487"/>
            </a:xfrm>
            <a:prstGeom prst="rect">
              <a:avLst/>
            </a:prstGeom>
          </p:spPr>
        </p:pic>
        <p:sp>
          <p:nvSpPr>
            <p:cNvPr id="72" name="椭圆 71"/>
            <p:cNvSpPr/>
            <p:nvPr/>
          </p:nvSpPr>
          <p:spPr>
            <a:xfrm>
              <a:off x="4144791" y="2725829"/>
              <a:ext cx="310052" cy="310052"/>
            </a:xfrm>
            <a:prstGeom prst="ellipse">
              <a:avLst/>
            </a:prstGeom>
            <a:solidFill>
              <a:srgbClr val="49C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矩形 76"/>
            <p:cNvSpPr/>
            <p:nvPr/>
          </p:nvSpPr>
          <p:spPr>
            <a:xfrm>
              <a:off x="3114829" y="3466896"/>
              <a:ext cx="528102" cy="565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矩形 77"/>
            <p:cNvSpPr/>
            <p:nvPr/>
          </p:nvSpPr>
          <p:spPr>
            <a:xfrm>
              <a:off x="4020481" y="4038527"/>
              <a:ext cx="528102" cy="399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a:xfrm>
              <a:off x="2252138" y="3965179"/>
              <a:ext cx="300358" cy="399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Freeform 16"/>
          <p:cNvSpPr>
            <a:spLocks noEditPoints="1"/>
          </p:cNvSpPr>
          <p:nvPr/>
        </p:nvSpPr>
        <p:spPr bwMode="auto">
          <a:xfrm flipV="1">
            <a:off x="6933976" y="2394109"/>
            <a:ext cx="5268913" cy="2466974"/>
          </a:xfrm>
          <a:custGeom>
            <a:avLst/>
            <a:gdLst>
              <a:gd name="T0" fmla="*/ 742 w 1660"/>
              <a:gd name="T1" fmla="*/ 624 h 777"/>
              <a:gd name="T2" fmla="*/ 444 w 1660"/>
              <a:gd name="T3" fmla="*/ 612 h 777"/>
              <a:gd name="T4" fmla="*/ 450 w 1660"/>
              <a:gd name="T5" fmla="*/ 615 h 777"/>
              <a:gd name="T6" fmla="*/ 550 w 1660"/>
              <a:gd name="T7" fmla="*/ 679 h 777"/>
              <a:gd name="T8" fmla="*/ 556 w 1660"/>
              <a:gd name="T9" fmla="*/ 668 h 777"/>
              <a:gd name="T10" fmla="*/ 464 w 1660"/>
              <a:gd name="T11" fmla="*/ 744 h 777"/>
              <a:gd name="T12" fmla="*/ 601 w 1660"/>
              <a:gd name="T13" fmla="*/ 567 h 777"/>
              <a:gd name="T14" fmla="*/ 612 w 1660"/>
              <a:gd name="T15" fmla="*/ 573 h 777"/>
              <a:gd name="T16" fmla="*/ 833 w 1660"/>
              <a:gd name="T17" fmla="*/ 546 h 777"/>
              <a:gd name="T18" fmla="*/ 860 w 1660"/>
              <a:gd name="T19" fmla="*/ 502 h 777"/>
              <a:gd name="T20" fmla="*/ 775 w 1660"/>
              <a:gd name="T21" fmla="*/ 504 h 777"/>
              <a:gd name="T22" fmla="*/ 804 w 1660"/>
              <a:gd name="T23" fmla="*/ 699 h 777"/>
              <a:gd name="T24" fmla="*/ 814 w 1660"/>
              <a:gd name="T25" fmla="*/ 706 h 777"/>
              <a:gd name="T26" fmla="*/ 1350 w 1660"/>
              <a:gd name="T27" fmla="*/ 376 h 777"/>
              <a:gd name="T28" fmla="*/ 1344 w 1660"/>
              <a:gd name="T29" fmla="*/ 387 h 777"/>
              <a:gd name="T30" fmla="*/ 6 w 1660"/>
              <a:gd name="T31" fmla="*/ 717 h 777"/>
              <a:gd name="T32" fmla="*/ 344 w 1660"/>
              <a:gd name="T33" fmla="*/ 663 h 777"/>
              <a:gd name="T34" fmla="*/ 366 w 1660"/>
              <a:gd name="T35" fmla="*/ 676 h 777"/>
              <a:gd name="T36" fmla="*/ 972 w 1660"/>
              <a:gd name="T37" fmla="*/ 400 h 777"/>
              <a:gd name="T38" fmla="*/ 983 w 1660"/>
              <a:gd name="T39" fmla="*/ 407 h 777"/>
              <a:gd name="T40" fmla="*/ 1080 w 1660"/>
              <a:gd name="T41" fmla="*/ 337 h 777"/>
              <a:gd name="T42" fmla="*/ 296 w 1660"/>
              <a:gd name="T43" fmla="*/ 768 h 777"/>
              <a:gd name="T44" fmla="*/ 301 w 1660"/>
              <a:gd name="T45" fmla="*/ 771 h 777"/>
              <a:gd name="T46" fmla="*/ 163 w 1660"/>
              <a:gd name="T47" fmla="*/ 664 h 777"/>
              <a:gd name="T48" fmla="*/ 167 w 1660"/>
              <a:gd name="T49" fmla="*/ 659 h 777"/>
              <a:gd name="T50" fmla="*/ 105 w 1660"/>
              <a:gd name="T51" fmla="*/ 767 h 777"/>
              <a:gd name="T52" fmla="*/ 1455 w 1660"/>
              <a:gd name="T53" fmla="*/ 100 h 777"/>
              <a:gd name="T54" fmla="*/ 1444 w 1660"/>
              <a:gd name="T55" fmla="*/ 93 h 777"/>
              <a:gd name="T56" fmla="*/ 1526 w 1660"/>
              <a:gd name="T57" fmla="*/ 505 h 777"/>
              <a:gd name="T58" fmla="*/ 1526 w 1660"/>
              <a:gd name="T59" fmla="*/ 492 h 777"/>
              <a:gd name="T60" fmla="*/ 992 w 1660"/>
              <a:gd name="T61" fmla="*/ 612 h 777"/>
              <a:gd name="T62" fmla="*/ 1481 w 1660"/>
              <a:gd name="T63" fmla="*/ 200 h 777"/>
              <a:gd name="T64" fmla="*/ 1454 w 1660"/>
              <a:gd name="T65" fmla="*/ 244 h 777"/>
              <a:gd name="T66" fmla="*/ 1515 w 1660"/>
              <a:gd name="T67" fmla="*/ 355 h 777"/>
              <a:gd name="T68" fmla="*/ 1528 w 1660"/>
              <a:gd name="T69" fmla="*/ 333 h 777"/>
              <a:gd name="T70" fmla="*/ 1660 w 1660"/>
              <a:gd name="T71" fmla="*/ 188 h 777"/>
              <a:gd name="T72" fmla="*/ 1344 w 1660"/>
              <a:gd name="T73" fmla="*/ 509 h 777"/>
              <a:gd name="T74" fmla="*/ 1350 w 1660"/>
              <a:gd name="T75" fmla="*/ 510 h 777"/>
              <a:gd name="T76" fmla="*/ 1660 w 1660"/>
              <a:gd name="T77" fmla="*/ 567 h 777"/>
              <a:gd name="T78" fmla="*/ 1598 w 1660"/>
              <a:gd name="T79" fmla="*/ 515 h 777"/>
              <a:gd name="T80" fmla="*/ 1588 w 1660"/>
              <a:gd name="T81" fmla="*/ 207 h 777"/>
              <a:gd name="T82" fmla="*/ 1478 w 1660"/>
              <a:gd name="T83" fmla="*/ 597 h 777"/>
              <a:gd name="T84" fmla="*/ 1484 w 1660"/>
              <a:gd name="T85" fmla="*/ 597 h 777"/>
              <a:gd name="T86" fmla="*/ 1328 w 1660"/>
              <a:gd name="T87" fmla="*/ 583 h 777"/>
              <a:gd name="T88" fmla="*/ 1334 w 1660"/>
              <a:gd name="T89" fmla="*/ 572 h 777"/>
              <a:gd name="T90" fmla="*/ 1198 w 1660"/>
              <a:gd name="T91" fmla="*/ 583 h 777"/>
              <a:gd name="T92" fmla="*/ 1052 w 1660"/>
              <a:gd name="T93" fmla="*/ 680 h 777"/>
              <a:gd name="T94" fmla="*/ 1057 w 1660"/>
              <a:gd name="T95" fmla="*/ 683 h 777"/>
              <a:gd name="T96" fmla="*/ 1038 w 1660"/>
              <a:gd name="T97" fmla="*/ 523 h 777"/>
              <a:gd name="T98" fmla="*/ 1079 w 1660"/>
              <a:gd name="T99" fmla="*/ 457 h 777"/>
              <a:gd name="T100" fmla="*/ 1275 w 1660"/>
              <a:gd name="T101" fmla="*/ 282 h 777"/>
              <a:gd name="T102" fmla="*/ 1183 w 1660"/>
              <a:gd name="T103" fmla="*/ 349 h 777"/>
              <a:gd name="T104" fmla="*/ 1205 w 1660"/>
              <a:gd name="T105" fmla="*/ 363 h 777"/>
              <a:gd name="T106" fmla="*/ 1234 w 1660"/>
              <a:gd name="T107" fmla="*/ 482 h 777"/>
              <a:gd name="T108" fmla="*/ 1237 w 1660"/>
              <a:gd name="T109" fmla="*/ 477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60" h="777">
                <a:moveTo>
                  <a:pt x="733" y="588"/>
                </a:moveTo>
                <a:cubicBezTo>
                  <a:pt x="724" y="591"/>
                  <a:pt x="718" y="600"/>
                  <a:pt x="720" y="610"/>
                </a:cubicBezTo>
                <a:cubicBezTo>
                  <a:pt x="722" y="620"/>
                  <a:pt x="732" y="626"/>
                  <a:pt x="742" y="624"/>
                </a:cubicBezTo>
                <a:cubicBezTo>
                  <a:pt x="752" y="621"/>
                  <a:pt x="758" y="611"/>
                  <a:pt x="755" y="602"/>
                </a:cubicBezTo>
                <a:cubicBezTo>
                  <a:pt x="753" y="592"/>
                  <a:pt x="743" y="586"/>
                  <a:pt x="733" y="588"/>
                </a:cubicBezTo>
                <a:close/>
                <a:moveTo>
                  <a:pt x="444" y="612"/>
                </a:moveTo>
                <a:cubicBezTo>
                  <a:pt x="442" y="612"/>
                  <a:pt x="440" y="615"/>
                  <a:pt x="441" y="617"/>
                </a:cubicBezTo>
                <a:cubicBezTo>
                  <a:pt x="441" y="619"/>
                  <a:pt x="444" y="621"/>
                  <a:pt x="446" y="620"/>
                </a:cubicBezTo>
                <a:cubicBezTo>
                  <a:pt x="449" y="620"/>
                  <a:pt x="450" y="617"/>
                  <a:pt x="450" y="615"/>
                </a:cubicBezTo>
                <a:cubicBezTo>
                  <a:pt x="449" y="612"/>
                  <a:pt x="447" y="611"/>
                  <a:pt x="444" y="612"/>
                </a:cubicBezTo>
                <a:close/>
                <a:moveTo>
                  <a:pt x="556" y="668"/>
                </a:moveTo>
                <a:cubicBezTo>
                  <a:pt x="551" y="669"/>
                  <a:pt x="548" y="674"/>
                  <a:pt x="550" y="679"/>
                </a:cubicBezTo>
                <a:cubicBezTo>
                  <a:pt x="551" y="684"/>
                  <a:pt x="556" y="687"/>
                  <a:pt x="560" y="686"/>
                </a:cubicBezTo>
                <a:cubicBezTo>
                  <a:pt x="565" y="684"/>
                  <a:pt x="568" y="680"/>
                  <a:pt x="567" y="675"/>
                </a:cubicBezTo>
                <a:cubicBezTo>
                  <a:pt x="566" y="670"/>
                  <a:pt x="561" y="667"/>
                  <a:pt x="556" y="668"/>
                </a:cubicBezTo>
                <a:close/>
                <a:moveTo>
                  <a:pt x="462" y="735"/>
                </a:moveTo>
                <a:cubicBezTo>
                  <a:pt x="460" y="735"/>
                  <a:pt x="458" y="738"/>
                  <a:pt x="459" y="740"/>
                </a:cubicBezTo>
                <a:cubicBezTo>
                  <a:pt x="459" y="743"/>
                  <a:pt x="462" y="744"/>
                  <a:pt x="464" y="744"/>
                </a:cubicBezTo>
                <a:cubicBezTo>
                  <a:pt x="467" y="743"/>
                  <a:pt x="468" y="741"/>
                  <a:pt x="467" y="738"/>
                </a:cubicBezTo>
                <a:cubicBezTo>
                  <a:pt x="467" y="736"/>
                  <a:pt x="464" y="734"/>
                  <a:pt x="462" y="735"/>
                </a:cubicBezTo>
                <a:close/>
                <a:moveTo>
                  <a:pt x="601" y="567"/>
                </a:moveTo>
                <a:cubicBezTo>
                  <a:pt x="596" y="568"/>
                  <a:pt x="593" y="573"/>
                  <a:pt x="594" y="577"/>
                </a:cubicBezTo>
                <a:cubicBezTo>
                  <a:pt x="596" y="582"/>
                  <a:pt x="600" y="585"/>
                  <a:pt x="605" y="584"/>
                </a:cubicBezTo>
                <a:cubicBezTo>
                  <a:pt x="610" y="583"/>
                  <a:pt x="613" y="578"/>
                  <a:pt x="612" y="573"/>
                </a:cubicBezTo>
                <a:cubicBezTo>
                  <a:pt x="611" y="568"/>
                  <a:pt x="606" y="565"/>
                  <a:pt x="601" y="567"/>
                </a:cubicBezTo>
                <a:close/>
                <a:moveTo>
                  <a:pt x="860" y="502"/>
                </a:moveTo>
                <a:cubicBezTo>
                  <a:pt x="840" y="507"/>
                  <a:pt x="828" y="527"/>
                  <a:pt x="833" y="546"/>
                </a:cubicBezTo>
                <a:cubicBezTo>
                  <a:pt x="838" y="565"/>
                  <a:pt x="857" y="577"/>
                  <a:pt x="876" y="573"/>
                </a:cubicBezTo>
                <a:cubicBezTo>
                  <a:pt x="896" y="568"/>
                  <a:pt x="908" y="549"/>
                  <a:pt x="903" y="529"/>
                </a:cubicBezTo>
                <a:cubicBezTo>
                  <a:pt x="899" y="510"/>
                  <a:pt x="879" y="498"/>
                  <a:pt x="860" y="502"/>
                </a:cubicBezTo>
                <a:close/>
                <a:moveTo>
                  <a:pt x="771" y="487"/>
                </a:moveTo>
                <a:cubicBezTo>
                  <a:pt x="766" y="488"/>
                  <a:pt x="763" y="493"/>
                  <a:pt x="764" y="497"/>
                </a:cubicBezTo>
                <a:cubicBezTo>
                  <a:pt x="765" y="502"/>
                  <a:pt x="770" y="505"/>
                  <a:pt x="775" y="504"/>
                </a:cubicBezTo>
                <a:cubicBezTo>
                  <a:pt x="780" y="503"/>
                  <a:pt x="783" y="498"/>
                  <a:pt x="781" y="493"/>
                </a:cubicBezTo>
                <a:cubicBezTo>
                  <a:pt x="780" y="488"/>
                  <a:pt x="775" y="485"/>
                  <a:pt x="771" y="487"/>
                </a:cubicBezTo>
                <a:close/>
                <a:moveTo>
                  <a:pt x="804" y="699"/>
                </a:moveTo>
                <a:cubicBezTo>
                  <a:pt x="799" y="701"/>
                  <a:pt x="796" y="705"/>
                  <a:pt x="797" y="710"/>
                </a:cubicBezTo>
                <a:cubicBezTo>
                  <a:pt x="798" y="715"/>
                  <a:pt x="803" y="718"/>
                  <a:pt x="808" y="717"/>
                </a:cubicBezTo>
                <a:cubicBezTo>
                  <a:pt x="813" y="716"/>
                  <a:pt x="816" y="711"/>
                  <a:pt x="814" y="706"/>
                </a:cubicBezTo>
                <a:cubicBezTo>
                  <a:pt x="813" y="701"/>
                  <a:pt x="808" y="698"/>
                  <a:pt x="804" y="699"/>
                </a:cubicBezTo>
                <a:close/>
                <a:moveTo>
                  <a:pt x="1344" y="387"/>
                </a:moveTo>
                <a:cubicBezTo>
                  <a:pt x="1349" y="386"/>
                  <a:pt x="1352" y="381"/>
                  <a:pt x="1350" y="376"/>
                </a:cubicBezTo>
                <a:cubicBezTo>
                  <a:pt x="1349" y="371"/>
                  <a:pt x="1344" y="368"/>
                  <a:pt x="1340" y="369"/>
                </a:cubicBezTo>
                <a:cubicBezTo>
                  <a:pt x="1335" y="371"/>
                  <a:pt x="1332" y="375"/>
                  <a:pt x="1333" y="380"/>
                </a:cubicBezTo>
                <a:cubicBezTo>
                  <a:pt x="1334" y="385"/>
                  <a:pt x="1339" y="388"/>
                  <a:pt x="1344" y="387"/>
                </a:cubicBezTo>
                <a:close/>
                <a:moveTo>
                  <a:pt x="4" y="708"/>
                </a:moveTo>
                <a:cubicBezTo>
                  <a:pt x="2" y="708"/>
                  <a:pt x="0" y="711"/>
                  <a:pt x="1" y="713"/>
                </a:cubicBezTo>
                <a:cubicBezTo>
                  <a:pt x="1" y="716"/>
                  <a:pt x="4" y="717"/>
                  <a:pt x="6" y="717"/>
                </a:cubicBezTo>
                <a:cubicBezTo>
                  <a:pt x="9" y="716"/>
                  <a:pt x="10" y="714"/>
                  <a:pt x="9" y="711"/>
                </a:cubicBezTo>
                <a:cubicBezTo>
                  <a:pt x="9" y="709"/>
                  <a:pt x="6" y="707"/>
                  <a:pt x="4" y="708"/>
                </a:cubicBezTo>
                <a:close/>
                <a:moveTo>
                  <a:pt x="344" y="663"/>
                </a:moveTo>
                <a:cubicBezTo>
                  <a:pt x="334" y="665"/>
                  <a:pt x="328" y="675"/>
                  <a:pt x="331" y="685"/>
                </a:cubicBezTo>
                <a:cubicBezTo>
                  <a:pt x="333" y="695"/>
                  <a:pt x="343" y="701"/>
                  <a:pt x="352" y="698"/>
                </a:cubicBezTo>
                <a:cubicBezTo>
                  <a:pt x="362" y="696"/>
                  <a:pt x="368" y="686"/>
                  <a:pt x="366" y="676"/>
                </a:cubicBezTo>
                <a:cubicBezTo>
                  <a:pt x="363" y="667"/>
                  <a:pt x="354" y="661"/>
                  <a:pt x="344" y="663"/>
                </a:cubicBezTo>
                <a:close/>
                <a:moveTo>
                  <a:pt x="983" y="407"/>
                </a:moveTo>
                <a:cubicBezTo>
                  <a:pt x="982" y="402"/>
                  <a:pt x="977" y="399"/>
                  <a:pt x="972" y="400"/>
                </a:cubicBezTo>
                <a:cubicBezTo>
                  <a:pt x="967" y="401"/>
                  <a:pt x="964" y="406"/>
                  <a:pt x="965" y="411"/>
                </a:cubicBezTo>
                <a:cubicBezTo>
                  <a:pt x="967" y="416"/>
                  <a:pt x="971" y="419"/>
                  <a:pt x="976" y="418"/>
                </a:cubicBezTo>
                <a:cubicBezTo>
                  <a:pt x="981" y="416"/>
                  <a:pt x="984" y="412"/>
                  <a:pt x="983" y="407"/>
                </a:cubicBezTo>
                <a:close/>
                <a:moveTo>
                  <a:pt x="1084" y="355"/>
                </a:moveTo>
                <a:cubicBezTo>
                  <a:pt x="1089" y="354"/>
                  <a:pt x="1092" y="349"/>
                  <a:pt x="1091" y="344"/>
                </a:cubicBezTo>
                <a:cubicBezTo>
                  <a:pt x="1089" y="339"/>
                  <a:pt x="1085" y="336"/>
                  <a:pt x="1080" y="337"/>
                </a:cubicBezTo>
                <a:cubicBezTo>
                  <a:pt x="1075" y="339"/>
                  <a:pt x="1072" y="343"/>
                  <a:pt x="1073" y="348"/>
                </a:cubicBezTo>
                <a:cubicBezTo>
                  <a:pt x="1074" y="353"/>
                  <a:pt x="1079" y="356"/>
                  <a:pt x="1084" y="355"/>
                </a:cubicBezTo>
                <a:close/>
                <a:moveTo>
                  <a:pt x="296" y="768"/>
                </a:moveTo>
                <a:cubicBezTo>
                  <a:pt x="293" y="769"/>
                  <a:pt x="292" y="771"/>
                  <a:pt x="292" y="774"/>
                </a:cubicBezTo>
                <a:cubicBezTo>
                  <a:pt x="293" y="776"/>
                  <a:pt x="295" y="777"/>
                  <a:pt x="298" y="777"/>
                </a:cubicBezTo>
                <a:cubicBezTo>
                  <a:pt x="300" y="776"/>
                  <a:pt x="302" y="774"/>
                  <a:pt x="301" y="771"/>
                </a:cubicBezTo>
                <a:cubicBezTo>
                  <a:pt x="300" y="769"/>
                  <a:pt x="298" y="768"/>
                  <a:pt x="296" y="768"/>
                </a:cubicBezTo>
                <a:close/>
                <a:moveTo>
                  <a:pt x="167" y="659"/>
                </a:moveTo>
                <a:cubicBezTo>
                  <a:pt x="164" y="659"/>
                  <a:pt x="163" y="662"/>
                  <a:pt x="163" y="664"/>
                </a:cubicBezTo>
                <a:cubicBezTo>
                  <a:pt x="164" y="666"/>
                  <a:pt x="166" y="668"/>
                  <a:pt x="169" y="667"/>
                </a:cubicBezTo>
                <a:cubicBezTo>
                  <a:pt x="171" y="667"/>
                  <a:pt x="173" y="664"/>
                  <a:pt x="172" y="662"/>
                </a:cubicBezTo>
                <a:cubicBezTo>
                  <a:pt x="171" y="659"/>
                  <a:pt x="169" y="658"/>
                  <a:pt x="167" y="659"/>
                </a:cubicBezTo>
                <a:close/>
                <a:moveTo>
                  <a:pt x="101" y="749"/>
                </a:moveTo>
                <a:cubicBezTo>
                  <a:pt x="96" y="750"/>
                  <a:pt x="93" y="755"/>
                  <a:pt x="94" y="760"/>
                </a:cubicBezTo>
                <a:cubicBezTo>
                  <a:pt x="95" y="765"/>
                  <a:pt x="100" y="768"/>
                  <a:pt x="105" y="767"/>
                </a:cubicBezTo>
                <a:cubicBezTo>
                  <a:pt x="110" y="766"/>
                  <a:pt x="113" y="761"/>
                  <a:pt x="111" y="756"/>
                </a:cubicBezTo>
                <a:cubicBezTo>
                  <a:pt x="110" y="751"/>
                  <a:pt x="105" y="748"/>
                  <a:pt x="101" y="749"/>
                </a:cubicBezTo>
                <a:close/>
                <a:moveTo>
                  <a:pt x="1455" y="100"/>
                </a:moveTo>
                <a:cubicBezTo>
                  <a:pt x="1460" y="98"/>
                  <a:pt x="1463" y="94"/>
                  <a:pt x="1462" y="89"/>
                </a:cubicBezTo>
                <a:cubicBezTo>
                  <a:pt x="1461" y="84"/>
                  <a:pt x="1456" y="81"/>
                  <a:pt x="1451" y="82"/>
                </a:cubicBezTo>
                <a:cubicBezTo>
                  <a:pt x="1446" y="83"/>
                  <a:pt x="1443" y="88"/>
                  <a:pt x="1444" y="93"/>
                </a:cubicBezTo>
                <a:cubicBezTo>
                  <a:pt x="1446" y="98"/>
                  <a:pt x="1451" y="101"/>
                  <a:pt x="1455" y="100"/>
                </a:cubicBezTo>
                <a:close/>
                <a:moveTo>
                  <a:pt x="1526" y="492"/>
                </a:moveTo>
                <a:cubicBezTo>
                  <a:pt x="1523" y="496"/>
                  <a:pt x="1522" y="501"/>
                  <a:pt x="1526" y="505"/>
                </a:cubicBezTo>
                <a:cubicBezTo>
                  <a:pt x="1529" y="509"/>
                  <a:pt x="1535" y="509"/>
                  <a:pt x="1539" y="505"/>
                </a:cubicBezTo>
                <a:cubicBezTo>
                  <a:pt x="1542" y="502"/>
                  <a:pt x="1542" y="496"/>
                  <a:pt x="1539" y="493"/>
                </a:cubicBezTo>
                <a:cubicBezTo>
                  <a:pt x="1536" y="489"/>
                  <a:pt x="1530" y="489"/>
                  <a:pt x="1526" y="492"/>
                </a:cubicBezTo>
                <a:close/>
                <a:moveTo>
                  <a:pt x="988" y="595"/>
                </a:moveTo>
                <a:cubicBezTo>
                  <a:pt x="983" y="596"/>
                  <a:pt x="980" y="601"/>
                  <a:pt x="981" y="606"/>
                </a:cubicBezTo>
                <a:cubicBezTo>
                  <a:pt x="982" y="611"/>
                  <a:pt x="987" y="614"/>
                  <a:pt x="992" y="612"/>
                </a:cubicBezTo>
                <a:cubicBezTo>
                  <a:pt x="997" y="611"/>
                  <a:pt x="1000" y="606"/>
                  <a:pt x="999" y="602"/>
                </a:cubicBezTo>
                <a:cubicBezTo>
                  <a:pt x="998" y="597"/>
                  <a:pt x="993" y="594"/>
                  <a:pt x="988" y="595"/>
                </a:cubicBezTo>
                <a:close/>
                <a:moveTo>
                  <a:pt x="1481" y="200"/>
                </a:moveTo>
                <a:cubicBezTo>
                  <a:pt x="1476" y="181"/>
                  <a:pt x="1457" y="169"/>
                  <a:pt x="1437" y="174"/>
                </a:cubicBezTo>
                <a:cubicBezTo>
                  <a:pt x="1418" y="178"/>
                  <a:pt x="1406" y="198"/>
                  <a:pt x="1410" y="217"/>
                </a:cubicBezTo>
                <a:cubicBezTo>
                  <a:pt x="1415" y="237"/>
                  <a:pt x="1435" y="249"/>
                  <a:pt x="1454" y="244"/>
                </a:cubicBezTo>
                <a:cubicBezTo>
                  <a:pt x="1473" y="239"/>
                  <a:pt x="1485" y="220"/>
                  <a:pt x="1481" y="200"/>
                </a:cubicBezTo>
                <a:close/>
                <a:moveTo>
                  <a:pt x="1528" y="333"/>
                </a:moveTo>
                <a:cubicBezTo>
                  <a:pt x="1519" y="336"/>
                  <a:pt x="1513" y="346"/>
                  <a:pt x="1515" y="355"/>
                </a:cubicBezTo>
                <a:cubicBezTo>
                  <a:pt x="1517" y="365"/>
                  <a:pt x="1527" y="371"/>
                  <a:pt x="1537" y="369"/>
                </a:cubicBezTo>
                <a:cubicBezTo>
                  <a:pt x="1547" y="366"/>
                  <a:pt x="1553" y="356"/>
                  <a:pt x="1550" y="347"/>
                </a:cubicBezTo>
                <a:cubicBezTo>
                  <a:pt x="1548" y="337"/>
                  <a:pt x="1538" y="331"/>
                  <a:pt x="1528" y="333"/>
                </a:cubicBezTo>
                <a:close/>
                <a:moveTo>
                  <a:pt x="1624" y="3"/>
                </a:moveTo>
                <a:cubicBezTo>
                  <a:pt x="1573" y="15"/>
                  <a:pt x="1542" y="66"/>
                  <a:pt x="1554" y="116"/>
                </a:cubicBezTo>
                <a:cubicBezTo>
                  <a:pt x="1566" y="164"/>
                  <a:pt x="1612" y="195"/>
                  <a:pt x="1660" y="188"/>
                </a:cubicBezTo>
                <a:cubicBezTo>
                  <a:pt x="1660" y="2"/>
                  <a:pt x="1660" y="2"/>
                  <a:pt x="1660" y="2"/>
                </a:cubicBezTo>
                <a:cubicBezTo>
                  <a:pt x="1648" y="0"/>
                  <a:pt x="1636" y="0"/>
                  <a:pt x="1624" y="3"/>
                </a:cubicBezTo>
                <a:close/>
                <a:moveTo>
                  <a:pt x="1344" y="509"/>
                </a:moveTo>
                <a:cubicBezTo>
                  <a:pt x="1342" y="511"/>
                  <a:pt x="1342" y="514"/>
                  <a:pt x="1344" y="516"/>
                </a:cubicBezTo>
                <a:cubicBezTo>
                  <a:pt x="1345" y="518"/>
                  <a:pt x="1348" y="518"/>
                  <a:pt x="1350" y="516"/>
                </a:cubicBezTo>
                <a:cubicBezTo>
                  <a:pt x="1352" y="514"/>
                  <a:pt x="1352" y="511"/>
                  <a:pt x="1350" y="510"/>
                </a:cubicBezTo>
                <a:cubicBezTo>
                  <a:pt x="1349" y="508"/>
                  <a:pt x="1346" y="508"/>
                  <a:pt x="1344" y="509"/>
                </a:cubicBezTo>
                <a:close/>
                <a:moveTo>
                  <a:pt x="1598" y="515"/>
                </a:moveTo>
                <a:cubicBezTo>
                  <a:pt x="1605" y="545"/>
                  <a:pt x="1631" y="565"/>
                  <a:pt x="1660" y="567"/>
                </a:cubicBezTo>
                <a:cubicBezTo>
                  <a:pt x="1660" y="432"/>
                  <a:pt x="1660" y="432"/>
                  <a:pt x="1660" y="432"/>
                </a:cubicBezTo>
                <a:cubicBezTo>
                  <a:pt x="1656" y="432"/>
                  <a:pt x="1652" y="432"/>
                  <a:pt x="1648" y="433"/>
                </a:cubicBezTo>
                <a:cubicBezTo>
                  <a:pt x="1612" y="442"/>
                  <a:pt x="1589" y="479"/>
                  <a:pt x="1598" y="515"/>
                </a:cubicBezTo>
                <a:close/>
                <a:moveTo>
                  <a:pt x="1586" y="198"/>
                </a:moveTo>
                <a:cubicBezTo>
                  <a:pt x="1584" y="199"/>
                  <a:pt x="1582" y="201"/>
                  <a:pt x="1583" y="204"/>
                </a:cubicBezTo>
                <a:cubicBezTo>
                  <a:pt x="1583" y="206"/>
                  <a:pt x="1586" y="208"/>
                  <a:pt x="1588" y="207"/>
                </a:cubicBezTo>
                <a:cubicBezTo>
                  <a:pt x="1591" y="206"/>
                  <a:pt x="1592" y="204"/>
                  <a:pt x="1591" y="202"/>
                </a:cubicBezTo>
                <a:cubicBezTo>
                  <a:pt x="1591" y="199"/>
                  <a:pt x="1588" y="198"/>
                  <a:pt x="1586" y="198"/>
                </a:cubicBezTo>
                <a:close/>
                <a:moveTo>
                  <a:pt x="1478" y="597"/>
                </a:moveTo>
                <a:cubicBezTo>
                  <a:pt x="1476" y="599"/>
                  <a:pt x="1476" y="602"/>
                  <a:pt x="1477" y="603"/>
                </a:cubicBezTo>
                <a:cubicBezTo>
                  <a:pt x="1479" y="605"/>
                  <a:pt x="1482" y="605"/>
                  <a:pt x="1484" y="604"/>
                </a:cubicBezTo>
                <a:cubicBezTo>
                  <a:pt x="1486" y="602"/>
                  <a:pt x="1486" y="599"/>
                  <a:pt x="1484" y="597"/>
                </a:cubicBezTo>
                <a:cubicBezTo>
                  <a:pt x="1482" y="595"/>
                  <a:pt x="1479" y="595"/>
                  <a:pt x="1478" y="597"/>
                </a:cubicBezTo>
                <a:close/>
                <a:moveTo>
                  <a:pt x="1334" y="572"/>
                </a:moveTo>
                <a:cubicBezTo>
                  <a:pt x="1329" y="574"/>
                  <a:pt x="1326" y="578"/>
                  <a:pt x="1328" y="583"/>
                </a:cubicBezTo>
                <a:cubicBezTo>
                  <a:pt x="1329" y="588"/>
                  <a:pt x="1334" y="591"/>
                  <a:pt x="1338" y="590"/>
                </a:cubicBezTo>
                <a:cubicBezTo>
                  <a:pt x="1343" y="589"/>
                  <a:pt x="1346" y="584"/>
                  <a:pt x="1345" y="579"/>
                </a:cubicBezTo>
                <a:cubicBezTo>
                  <a:pt x="1344" y="574"/>
                  <a:pt x="1339" y="571"/>
                  <a:pt x="1334" y="572"/>
                </a:cubicBezTo>
                <a:close/>
                <a:moveTo>
                  <a:pt x="1196" y="575"/>
                </a:moveTo>
                <a:cubicBezTo>
                  <a:pt x="1194" y="575"/>
                  <a:pt x="1192" y="578"/>
                  <a:pt x="1193" y="580"/>
                </a:cubicBezTo>
                <a:cubicBezTo>
                  <a:pt x="1194" y="583"/>
                  <a:pt x="1196" y="584"/>
                  <a:pt x="1198" y="583"/>
                </a:cubicBezTo>
                <a:cubicBezTo>
                  <a:pt x="1201" y="583"/>
                  <a:pt x="1202" y="580"/>
                  <a:pt x="1202" y="578"/>
                </a:cubicBezTo>
                <a:cubicBezTo>
                  <a:pt x="1201" y="576"/>
                  <a:pt x="1199" y="574"/>
                  <a:pt x="1196" y="575"/>
                </a:cubicBezTo>
                <a:close/>
                <a:moveTo>
                  <a:pt x="1052" y="680"/>
                </a:moveTo>
                <a:cubicBezTo>
                  <a:pt x="1049" y="680"/>
                  <a:pt x="1048" y="683"/>
                  <a:pt x="1048" y="685"/>
                </a:cubicBezTo>
                <a:cubicBezTo>
                  <a:pt x="1049" y="688"/>
                  <a:pt x="1051" y="689"/>
                  <a:pt x="1054" y="689"/>
                </a:cubicBezTo>
                <a:cubicBezTo>
                  <a:pt x="1056" y="688"/>
                  <a:pt x="1058" y="685"/>
                  <a:pt x="1057" y="683"/>
                </a:cubicBezTo>
                <a:cubicBezTo>
                  <a:pt x="1056" y="681"/>
                  <a:pt x="1054" y="679"/>
                  <a:pt x="1052" y="680"/>
                </a:cubicBezTo>
                <a:close/>
                <a:moveTo>
                  <a:pt x="1079" y="457"/>
                </a:moveTo>
                <a:cubicBezTo>
                  <a:pt x="1049" y="464"/>
                  <a:pt x="1031" y="494"/>
                  <a:pt x="1038" y="523"/>
                </a:cubicBezTo>
                <a:cubicBezTo>
                  <a:pt x="1045" y="553"/>
                  <a:pt x="1075" y="571"/>
                  <a:pt x="1104" y="564"/>
                </a:cubicBezTo>
                <a:cubicBezTo>
                  <a:pt x="1134" y="557"/>
                  <a:pt x="1152" y="527"/>
                  <a:pt x="1145" y="498"/>
                </a:cubicBezTo>
                <a:cubicBezTo>
                  <a:pt x="1138" y="468"/>
                  <a:pt x="1108" y="450"/>
                  <a:pt x="1079" y="457"/>
                </a:cubicBezTo>
                <a:close/>
                <a:moveTo>
                  <a:pt x="1273" y="273"/>
                </a:moveTo>
                <a:cubicBezTo>
                  <a:pt x="1271" y="274"/>
                  <a:pt x="1269" y="276"/>
                  <a:pt x="1270" y="279"/>
                </a:cubicBezTo>
                <a:cubicBezTo>
                  <a:pt x="1270" y="281"/>
                  <a:pt x="1273" y="283"/>
                  <a:pt x="1275" y="282"/>
                </a:cubicBezTo>
                <a:cubicBezTo>
                  <a:pt x="1278" y="281"/>
                  <a:pt x="1279" y="279"/>
                  <a:pt x="1279" y="276"/>
                </a:cubicBezTo>
                <a:cubicBezTo>
                  <a:pt x="1278" y="274"/>
                  <a:pt x="1276" y="273"/>
                  <a:pt x="1273" y="273"/>
                </a:cubicBezTo>
                <a:close/>
                <a:moveTo>
                  <a:pt x="1183" y="349"/>
                </a:moveTo>
                <a:cubicBezTo>
                  <a:pt x="1174" y="352"/>
                  <a:pt x="1168" y="362"/>
                  <a:pt x="1170" y="371"/>
                </a:cubicBezTo>
                <a:cubicBezTo>
                  <a:pt x="1172" y="381"/>
                  <a:pt x="1182" y="387"/>
                  <a:pt x="1192" y="385"/>
                </a:cubicBezTo>
                <a:cubicBezTo>
                  <a:pt x="1202" y="382"/>
                  <a:pt x="1208" y="373"/>
                  <a:pt x="1205" y="363"/>
                </a:cubicBezTo>
                <a:cubicBezTo>
                  <a:pt x="1203" y="353"/>
                  <a:pt x="1193" y="347"/>
                  <a:pt x="1183" y="349"/>
                </a:cubicBezTo>
                <a:close/>
                <a:moveTo>
                  <a:pt x="1237" y="477"/>
                </a:moveTo>
                <a:cubicBezTo>
                  <a:pt x="1235" y="478"/>
                  <a:pt x="1233" y="480"/>
                  <a:pt x="1234" y="482"/>
                </a:cubicBezTo>
                <a:cubicBezTo>
                  <a:pt x="1234" y="485"/>
                  <a:pt x="1237" y="486"/>
                  <a:pt x="1239" y="486"/>
                </a:cubicBezTo>
                <a:cubicBezTo>
                  <a:pt x="1242" y="485"/>
                  <a:pt x="1243" y="483"/>
                  <a:pt x="1243" y="480"/>
                </a:cubicBezTo>
                <a:cubicBezTo>
                  <a:pt x="1242" y="478"/>
                  <a:pt x="1240" y="476"/>
                  <a:pt x="1237" y="477"/>
                </a:cubicBezTo>
                <a:close/>
              </a:path>
            </a:pathLst>
          </a:custGeom>
          <a:gradFill>
            <a:gsLst>
              <a:gs pos="0">
                <a:schemeClr val="accent1">
                  <a:alpha val="20000"/>
                </a:schemeClr>
              </a:gs>
              <a:gs pos="100000">
                <a:schemeClr val="accent2"/>
              </a:gs>
            </a:gsLst>
            <a:lin ang="0" scaled="0"/>
          </a:gradFill>
          <a:ln>
            <a:noFill/>
          </a:ln>
        </p:spPr>
        <p:txBody>
          <a:bodyPr vert="horz" wrap="square" lIns="91440" tIns="45720" rIns="91440" bIns="45720" numCol="1" anchor="t" anchorCtr="0" compatLnSpc="1"/>
          <a:lstStyle/>
          <a:p>
            <a:endParaRPr lang="en-US"/>
          </a:p>
        </p:txBody>
      </p:sp>
      <p:sp>
        <p:nvSpPr>
          <p:cNvPr id="73" name="Freeform 16"/>
          <p:cNvSpPr>
            <a:spLocks noEditPoints="1"/>
          </p:cNvSpPr>
          <p:nvPr/>
        </p:nvSpPr>
        <p:spPr bwMode="auto">
          <a:xfrm>
            <a:off x="6923087" y="743056"/>
            <a:ext cx="5268913" cy="2466975"/>
          </a:xfrm>
          <a:custGeom>
            <a:avLst/>
            <a:gdLst>
              <a:gd name="T0" fmla="*/ 742 w 1660"/>
              <a:gd name="T1" fmla="*/ 624 h 777"/>
              <a:gd name="T2" fmla="*/ 444 w 1660"/>
              <a:gd name="T3" fmla="*/ 612 h 777"/>
              <a:gd name="T4" fmla="*/ 450 w 1660"/>
              <a:gd name="T5" fmla="*/ 615 h 777"/>
              <a:gd name="T6" fmla="*/ 550 w 1660"/>
              <a:gd name="T7" fmla="*/ 679 h 777"/>
              <a:gd name="T8" fmla="*/ 556 w 1660"/>
              <a:gd name="T9" fmla="*/ 668 h 777"/>
              <a:gd name="T10" fmla="*/ 464 w 1660"/>
              <a:gd name="T11" fmla="*/ 744 h 777"/>
              <a:gd name="T12" fmla="*/ 601 w 1660"/>
              <a:gd name="T13" fmla="*/ 567 h 777"/>
              <a:gd name="T14" fmla="*/ 612 w 1660"/>
              <a:gd name="T15" fmla="*/ 573 h 777"/>
              <a:gd name="T16" fmla="*/ 833 w 1660"/>
              <a:gd name="T17" fmla="*/ 546 h 777"/>
              <a:gd name="T18" fmla="*/ 860 w 1660"/>
              <a:gd name="T19" fmla="*/ 502 h 777"/>
              <a:gd name="T20" fmla="*/ 775 w 1660"/>
              <a:gd name="T21" fmla="*/ 504 h 777"/>
              <a:gd name="T22" fmla="*/ 804 w 1660"/>
              <a:gd name="T23" fmla="*/ 699 h 777"/>
              <a:gd name="T24" fmla="*/ 814 w 1660"/>
              <a:gd name="T25" fmla="*/ 706 h 777"/>
              <a:gd name="T26" fmla="*/ 1350 w 1660"/>
              <a:gd name="T27" fmla="*/ 376 h 777"/>
              <a:gd name="T28" fmla="*/ 1344 w 1660"/>
              <a:gd name="T29" fmla="*/ 387 h 777"/>
              <a:gd name="T30" fmla="*/ 6 w 1660"/>
              <a:gd name="T31" fmla="*/ 717 h 777"/>
              <a:gd name="T32" fmla="*/ 344 w 1660"/>
              <a:gd name="T33" fmla="*/ 663 h 777"/>
              <a:gd name="T34" fmla="*/ 366 w 1660"/>
              <a:gd name="T35" fmla="*/ 676 h 777"/>
              <a:gd name="T36" fmla="*/ 972 w 1660"/>
              <a:gd name="T37" fmla="*/ 400 h 777"/>
              <a:gd name="T38" fmla="*/ 983 w 1660"/>
              <a:gd name="T39" fmla="*/ 407 h 777"/>
              <a:gd name="T40" fmla="*/ 1080 w 1660"/>
              <a:gd name="T41" fmla="*/ 337 h 777"/>
              <a:gd name="T42" fmla="*/ 296 w 1660"/>
              <a:gd name="T43" fmla="*/ 768 h 777"/>
              <a:gd name="T44" fmla="*/ 301 w 1660"/>
              <a:gd name="T45" fmla="*/ 771 h 777"/>
              <a:gd name="T46" fmla="*/ 163 w 1660"/>
              <a:gd name="T47" fmla="*/ 664 h 777"/>
              <a:gd name="T48" fmla="*/ 167 w 1660"/>
              <a:gd name="T49" fmla="*/ 659 h 777"/>
              <a:gd name="T50" fmla="*/ 105 w 1660"/>
              <a:gd name="T51" fmla="*/ 767 h 777"/>
              <a:gd name="T52" fmla="*/ 1455 w 1660"/>
              <a:gd name="T53" fmla="*/ 100 h 777"/>
              <a:gd name="T54" fmla="*/ 1444 w 1660"/>
              <a:gd name="T55" fmla="*/ 93 h 777"/>
              <a:gd name="T56" fmla="*/ 1526 w 1660"/>
              <a:gd name="T57" fmla="*/ 505 h 777"/>
              <a:gd name="T58" fmla="*/ 1526 w 1660"/>
              <a:gd name="T59" fmla="*/ 492 h 777"/>
              <a:gd name="T60" fmla="*/ 992 w 1660"/>
              <a:gd name="T61" fmla="*/ 612 h 777"/>
              <a:gd name="T62" fmla="*/ 1481 w 1660"/>
              <a:gd name="T63" fmla="*/ 200 h 777"/>
              <a:gd name="T64" fmla="*/ 1454 w 1660"/>
              <a:gd name="T65" fmla="*/ 244 h 777"/>
              <a:gd name="T66" fmla="*/ 1515 w 1660"/>
              <a:gd name="T67" fmla="*/ 355 h 777"/>
              <a:gd name="T68" fmla="*/ 1528 w 1660"/>
              <a:gd name="T69" fmla="*/ 333 h 777"/>
              <a:gd name="T70" fmla="*/ 1660 w 1660"/>
              <a:gd name="T71" fmla="*/ 188 h 777"/>
              <a:gd name="T72" fmla="*/ 1344 w 1660"/>
              <a:gd name="T73" fmla="*/ 509 h 777"/>
              <a:gd name="T74" fmla="*/ 1350 w 1660"/>
              <a:gd name="T75" fmla="*/ 510 h 777"/>
              <a:gd name="T76" fmla="*/ 1660 w 1660"/>
              <a:gd name="T77" fmla="*/ 567 h 777"/>
              <a:gd name="T78" fmla="*/ 1598 w 1660"/>
              <a:gd name="T79" fmla="*/ 515 h 777"/>
              <a:gd name="T80" fmla="*/ 1588 w 1660"/>
              <a:gd name="T81" fmla="*/ 207 h 777"/>
              <a:gd name="T82" fmla="*/ 1478 w 1660"/>
              <a:gd name="T83" fmla="*/ 597 h 777"/>
              <a:gd name="T84" fmla="*/ 1484 w 1660"/>
              <a:gd name="T85" fmla="*/ 597 h 777"/>
              <a:gd name="T86" fmla="*/ 1328 w 1660"/>
              <a:gd name="T87" fmla="*/ 583 h 777"/>
              <a:gd name="T88" fmla="*/ 1334 w 1660"/>
              <a:gd name="T89" fmla="*/ 572 h 777"/>
              <a:gd name="T90" fmla="*/ 1198 w 1660"/>
              <a:gd name="T91" fmla="*/ 583 h 777"/>
              <a:gd name="T92" fmla="*/ 1052 w 1660"/>
              <a:gd name="T93" fmla="*/ 680 h 777"/>
              <a:gd name="T94" fmla="*/ 1057 w 1660"/>
              <a:gd name="T95" fmla="*/ 683 h 777"/>
              <a:gd name="T96" fmla="*/ 1038 w 1660"/>
              <a:gd name="T97" fmla="*/ 523 h 777"/>
              <a:gd name="T98" fmla="*/ 1079 w 1660"/>
              <a:gd name="T99" fmla="*/ 457 h 777"/>
              <a:gd name="T100" fmla="*/ 1275 w 1660"/>
              <a:gd name="T101" fmla="*/ 282 h 777"/>
              <a:gd name="T102" fmla="*/ 1183 w 1660"/>
              <a:gd name="T103" fmla="*/ 349 h 777"/>
              <a:gd name="T104" fmla="*/ 1205 w 1660"/>
              <a:gd name="T105" fmla="*/ 363 h 777"/>
              <a:gd name="T106" fmla="*/ 1234 w 1660"/>
              <a:gd name="T107" fmla="*/ 482 h 777"/>
              <a:gd name="T108" fmla="*/ 1237 w 1660"/>
              <a:gd name="T109" fmla="*/ 477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60" h="777">
                <a:moveTo>
                  <a:pt x="733" y="588"/>
                </a:moveTo>
                <a:cubicBezTo>
                  <a:pt x="724" y="591"/>
                  <a:pt x="718" y="600"/>
                  <a:pt x="720" y="610"/>
                </a:cubicBezTo>
                <a:cubicBezTo>
                  <a:pt x="722" y="620"/>
                  <a:pt x="732" y="626"/>
                  <a:pt x="742" y="624"/>
                </a:cubicBezTo>
                <a:cubicBezTo>
                  <a:pt x="752" y="621"/>
                  <a:pt x="758" y="611"/>
                  <a:pt x="755" y="602"/>
                </a:cubicBezTo>
                <a:cubicBezTo>
                  <a:pt x="753" y="592"/>
                  <a:pt x="743" y="586"/>
                  <a:pt x="733" y="588"/>
                </a:cubicBezTo>
                <a:close/>
                <a:moveTo>
                  <a:pt x="444" y="612"/>
                </a:moveTo>
                <a:cubicBezTo>
                  <a:pt x="442" y="612"/>
                  <a:pt x="440" y="615"/>
                  <a:pt x="441" y="617"/>
                </a:cubicBezTo>
                <a:cubicBezTo>
                  <a:pt x="441" y="619"/>
                  <a:pt x="444" y="621"/>
                  <a:pt x="446" y="620"/>
                </a:cubicBezTo>
                <a:cubicBezTo>
                  <a:pt x="449" y="620"/>
                  <a:pt x="450" y="617"/>
                  <a:pt x="450" y="615"/>
                </a:cubicBezTo>
                <a:cubicBezTo>
                  <a:pt x="449" y="612"/>
                  <a:pt x="447" y="611"/>
                  <a:pt x="444" y="612"/>
                </a:cubicBezTo>
                <a:close/>
                <a:moveTo>
                  <a:pt x="556" y="668"/>
                </a:moveTo>
                <a:cubicBezTo>
                  <a:pt x="551" y="669"/>
                  <a:pt x="548" y="674"/>
                  <a:pt x="550" y="679"/>
                </a:cubicBezTo>
                <a:cubicBezTo>
                  <a:pt x="551" y="684"/>
                  <a:pt x="556" y="687"/>
                  <a:pt x="560" y="686"/>
                </a:cubicBezTo>
                <a:cubicBezTo>
                  <a:pt x="565" y="684"/>
                  <a:pt x="568" y="680"/>
                  <a:pt x="567" y="675"/>
                </a:cubicBezTo>
                <a:cubicBezTo>
                  <a:pt x="566" y="670"/>
                  <a:pt x="561" y="667"/>
                  <a:pt x="556" y="668"/>
                </a:cubicBezTo>
                <a:close/>
                <a:moveTo>
                  <a:pt x="462" y="735"/>
                </a:moveTo>
                <a:cubicBezTo>
                  <a:pt x="460" y="735"/>
                  <a:pt x="458" y="738"/>
                  <a:pt x="459" y="740"/>
                </a:cubicBezTo>
                <a:cubicBezTo>
                  <a:pt x="459" y="743"/>
                  <a:pt x="462" y="744"/>
                  <a:pt x="464" y="744"/>
                </a:cubicBezTo>
                <a:cubicBezTo>
                  <a:pt x="467" y="743"/>
                  <a:pt x="468" y="741"/>
                  <a:pt x="467" y="738"/>
                </a:cubicBezTo>
                <a:cubicBezTo>
                  <a:pt x="467" y="736"/>
                  <a:pt x="464" y="734"/>
                  <a:pt x="462" y="735"/>
                </a:cubicBezTo>
                <a:close/>
                <a:moveTo>
                  <a:pt x="601" y="567"/>
                </a:moveTo>
                <a:cubicBezTo>
                  <a:pt x="596" y="568"/>
                  <a:pt x="593" y="573"/>
                  <a:pt x="594" y="577"/>
                </a:cubicBezTo>
                <a:cubicBezTo>
                  <a:pt x="596" y="582"/>
                  <a:pt x="600" y="585"/>
                  <a:pt x="605" y="584"/>
                </a:cubicBezTo>
                <a:cubicBezTo>
                  <a:pt x="610" y="583"/>
                  <a:pt x="613" y="578"/>
                  <a:pt x="612" y="573"/>
                </a:cubicBezTo>
                <a:cubicBezTo>
                  <a:pt x="611" y="568"/>
                  <a:pt x="606" y="565"/>
                  <a:pt x="601" y="567"/>
                </a:cubicBezTo>
                <a:close/>
                <a:moveTo>
                  <a:pt x="860" y="502"/>
                </a:moveTo>
                <a:cubicBezTo>
                  <a:pt x="840" y="507"/>
                  <a:pt x="828" y="527"/>
                  <a:pt x="833" y="546"/>
                </a:cubicBezTo>
                <a:cubicBezTo>
                  <a:pt x="838" y="565"/>
                  <a:pt x="857" y="577"/>
                  <a:pt x="876" y="573"/>
                </a:cubicBezTo>
                <a:cubicBezTo>
                  <a:pt x="896" y="568"/>
                  <a:pt x="908" y="549"/>
                  <a:pt x="903" y="529"/>
                </a:cubicBezTo>
                <a:cubicBezTo>
                  <a:pt x="899" y="510"/>
                  <a:pt x="879" y="498"/>
                  <a:pt x="860" y="502"/>
                </a:cubicBezTo>
                <a:close/>
                <a:moveTo>
                  <a:pt x="771" y="487"/>
                </a:moveTo>
                <a:cubicBezTo>
                  <a:pt x="766" y="488"/>
                  <a:pt x="763" y="493"/>
                  <a:pt x="764" y="497"/>
                </a:cubicBezTo>
                <a:cubicBezTo>
                  <a:pt x="765" y="502"/>
                  <a:pt x="770" y="505"/>
                  <a:pt x="775" y="504"/>
                </a:cubicBezTo>
                <a:cubicBezTo>
                  <a:pt x="780" y="503"/>
                  <a:pt x="783" y="498"/>
                  <a:pt x="781" y="493"/>
                </a:cubicBezTo>
                <a:cubicBezTo>
                  <a:pt x="780" y="488"/>
                  <a:pt x="775" y="485"/>
                  <a:pt x="771" y="487"/>
                </a:cubicBezTo>
                <a:close/>
                <a:moveTo>
                  <a:pt x="804" y="699"/>
                </a:moveTo>
                <a:cubicBezTo>
                  <a:pt x="799" y="701"/>
                  <a:pt x="796" y="705"/>
                  <a:pt x="797" y="710"/>
                </a:cubicBezTo>
                <a:cubicBezTo>
                  <a:pt x="798" y="715"/>
                  <a:pt x="803" y="718"/>
                  <a:pt x="808" y="717"/>
                </a:cubicBezTo>
                <a:cubicBezTo>
                  <a:pt x="813" y="716"/>
                  <a:pt x="816" y="711"/>
                  <a:pt x="814" y="706"/>
                </a:cubicBezTo>
                <a:cubicBezTo>
                  <a:pt x="813" y="701"/>
                  <a:pt x="808" y="698"/>
                  <a:pt x="804" y="699"/>
                </a:cubicBezTo>
                <a:close/>
                <a:moveTo>
                  <a:pt x="1344" y="387"/>
                </a:moveTo>
                <a:cubicBezTo>
                  <a:pt x="1349" y="386"/>
                  <a:pt x="1352" y="381"/>
                  <a:pt x="1350" y="376"/>
                </a:cubicBezTo>
                <a:cubicBezTo>
                  <a:pt x="1349" y="371"/>
                  <a:pt x="1344" y="368"/>
                  <a:pt x="1340" y="369"/>
                </a:cubicBezTo>
                <a:cubicBezTo>
                  <a:pt x="1335" y="371"/>
                  <a:pt x="1332" y="375"/>
                  <a:pt x="1333" y="380"/>
                </a:cubicBezTo>
                <a:cubicBezTo>
                  <a:pt x="1334" y="385"/>
                  <a:pt x="1339" y="388"/>
                  <a:pt x="1344" y="387"/>
                </a:cubicBezTo>
                <a:close/>
                <a:moveTo>
                  <a:pt x="4" y="708"/>
                </a:moveTo>
                <a:cubicBezTo>
                  <a:pt x="2" y="708"/>
                  <a:pt x="0" y="711"/>
                  <a:pt x="1" y="713"/>
                </a:cubicBezTo>
                <a:cubicBezTo>
                  <a:pt x="1" y="716"/>
                  <a:pt x="4" y="717"/>
                  <a:pt x="6" y="717"/>
                </a:cubicBezTo>
                <a:cubicBezTo>
                  <a:pt x="9" y="716"/>
                  <a:pt x="10" y="714"/>
                  <a:pt x="9" y="711"/>
                </a:cubicBezTo>
                <a:cubicBezTo>
                  <a:pt x="9" y="709"/>
                  <a:pt x="6" y="707"/>
                  <a:pt x="4" y="708"/>
                </a:cubicBezTo>
                <a:close/>
                <a:moveTo>
                  <a:pt x="344" y="663"/>
                </a:moveTo>
                <a:cubicBezTo>
                  <a:pt x="334" y="665"/>
                  <a:pt x="328" y="675"/>
                  <a:pt x="331" y="685"/>
                </a:cubicBezTo>
                <a:cubicBezTo>
                  <a:pt x="333" y="695"/>
                  <a:pt x="343" y="701"/>
                  <a:pt x="352" y="698"/>
                </a:cubicBezTo>
                <a:cubicBezTo>
                  <a:pt x="362" y="696"/>
                  <a:pt x="368" y="686"/>
                  <a:pt x="366" y="676"/>
                </a:cubicBezTo>
                <a:cubicBezTo>
                  <a:pt x="363" y="667"/>
                  <a:pt x="354" y="661"/>
                  <a:pt x="344" y="663"/>
                </a:cubicBezTo>
                <a:close/>
                <a:moveTo>
                  <a:pt x="983" y="407"/>
                </a:moveTo>
                <a:cubicBezTo>
                  <a:pt x="982" y="402"/>
                  <a:pt x="977" y="399"/>
                  <a:pt x="972" y="400"/>
                </a:cubicBezTo>
                <a:cubicBezTo>
                  <a:pt x="967" y="401"/>
                  <a:pt x="964" y="406"/>
                  <a:pt x="965" y="411"/>
                </a:cubicBezTo>
                <a:cubicBezTo>
                  <a:pt x="967" y="416"/>
                  <a:pt x="971" y="419"/>
                  <a:pt x="976" y="418"/>
                </a:cubicBezTo>
                <a:cubicBezTo>
                  <a:pt x="981" y="416"/>
                  <a:pt x="984" y="412"/>
                  <a:pt x="983" y="407"/>
                </a:cubicBezTo>
                <a:close/>
                <a:moveTo>
                  <a:pt x="1084" y="355"/>
                </a:moveTo>
                <a:cubicBezTo>
                  <a:pt x="1089" y="354"/>
                  <a:pt x="1092" y="349"/>
                  <a:pt x="1091" y="344"/>
                </a:cubicBezTo>
                <a:cubicBezTo>
                  <a:pt x="1089" y="339"/>
                  <a:pt x="1085" y="336"/>
                  <a:pt x="1080" y="337"/>
                </a:cubicBezTo>
                <a:cubicBezTo>
                  <a:pt x="1075" y="339"/>
                  <a:pt x="1072" y="343"/>
                  <a:pt x="1073" y="348"/>
                </a:cubicBezTo>
                <a:cubicBezTo>
                  <a:pt x="1074" y="353"/>
                  <a:pt x="1079" y="356"/>
                  <a:pt x="1084" y="355"/>
                </a:cubicBezTo>
                <a:close/>
                <a:moveTo>
                  <a:pt x="296" y="768"/>
                </a:moveTo>
                <a:cubicBezTo>
                  <a:pt x="293" y="769"/>
                  <a:pt x="292" y="771"/>
                  <a:pt x="292" y="774"/>
                </a:cubicBezTo>
                <a:cubicBezTo>
                  <a:pt x="293" y="776"/>
                  <a:pt x="295" y="777"/>
                  <a:pt x="298" y="777"/>
                </a:cubicBezTo>
                <a:cubicBezTo>
                  <a:pt x="300" y="776"/>
                  <a:pt x="302" y="774"/>
                  <a:pt x="301" y="771"/>
                </a:cubicBezTo>
                <a:cubicBezTo>
                  <a:pt x="300" y="769"/>
                  <a:pt x="298" y="768"/>
                  <a:pt x="296" y="768"/>
                </a:cubicBezTo>
                <a:close/>
                <a:moveTo>
                  <a:pt x="167" y="659"/>
                </a:moveTo>
                <a:cubicBezTo>
                  <a:pt x="164" y="659"/>
                  <a:pt x="163" y="662"/>
                  <a:pt x="163" y="664"/>
                </a:cubicBezTo>
                <a:cubicBezTo>
                  <a:pt x="164" y="666"/>
                  <a:pt x="166" y="668"/>
                  <a:pt x="169" y="667"/>
                </a:cubicBezTo>
                <a:cubicBezTo>
                  <a:pt x="171" y="667"/>
                  <a:pt x="173" y="664"/>
                  <a:pt x="172" y="662"/>
                </a:cubicBezTo>
                <a:cubicBezTo>
                  <a:pt x="171" y="659"/>
                  <a:pt x="169" y="658"/>
                  <a:pt x="167" y="659"/>
                </a:cubicBezTo>
                <a:close/>
                <a:moveTo>
                  <a:pt x="101" y="749"/>
                </a:moveTo>
                <a:cubicBezTo>
                  <a:pt x="96" y="750"/>
                  <a:pt x="93" y="755"/>
                  <a:pt x="94" y="760"/>
                </a:cubicBezTo>
                <a:cubicBezTo>
                  <a:pt x="95" y="765"/>
                  <a:pt x="100" y="768"/>
                  <a:pt x="105" y="767"/>
                </a:cubicBezTo>
                <a:cubicBezTo>
                  <a:pt x="110" y="766"/>
                  <a:pt x="113" y="761"/>
                  <a:pt x="111" y="756"/>
                </a:cubicBezTo>
                <a:cubicBezTo>
                  <a:pt x="110" y="751"/>
                  <a:pt x="105" y="748"/>
                  <a:pt x="101" y="749"/>
                </a:cubicBezTo>
                <a:close/>
                <a:moveTo>
                  <a:pt x="1455" y="100"/>
                </a:moveTo>
                <a:cubicBezTo>
                  <a:pt x="1460" y="98"/>
                  <a:pt x="1463" y="94"/>
                  <a:pt x="1462" y="89"/>
                </a:cubicBezTo>
                <a:cubicBezTo>
                  <a:pt x="1461" y="84"/>
                  <a:pt x="1456" y="81"/>
                  <a:pt x="1451" y="82"/>
                </a:cubicBezTo>
                <a:cubicBezTo>
                  <a:pt x="1446" y="83"/>
                  <a:pt x="1443" y="88"/>
                  <a:pt x="1444" y="93"/>
                </a:cubicBezTo>
                <a:cubicBezTo>
                  <a:pt x="1446" y="98"/>
                  <a:pt x="1451" y="101"/>
                  <a:pt x="1455" y="100"/>
                </a:cubicBezTo>
                <a:close/>
                <a:moveTo>
                  <a:pt x="1526" y="492"/>
                </a:moveTo>
                <a:cubicBezTo>
                  <a:pt x="1523" y="496"/>
                  <a:pt x="1522" y="501"/>
                  <a:pt x="1526" y="505"/>
                </a:cubicBezTo>
                <a:cubicBezTo>
                  <a:pt x="1529" y="509"/>
                  <a:pt x="1535" y="509"/>
                  <a:pt x="1539" y="505"/>
                </a:cubicBezTo>
                <a:cubicBezTo>
                  <a:pt x="1542" y="502"/>
                  <a:pt x="1542" y="496"/>
                  <a:pt x="1539" y="493"/>
                </a:cubicBezTo>
                <a:cubicBezTo>
                  <a:pt x="1536" y="489"/>
                  <a:pt x="1530" y="489"/>
                  <a:pt x="1526" y="492"/>
                </a:cubicBezTo>
                <a:close/>
                <a:moveTo>
                  <a:pt x="988" y="595"/>
                </a:moveTo>
                <a:cubicBezTo>
                  <a:pt x="983" y="596"/>
                  <a:pt x="980" y="601"/>
                  <a:pt x="981" y="606"/>
                </a:cubicBezTo>
                <a:cubicBezTo>
                  <a:pt x="982" y="611"/>
                  <a:pt x="987" y="614"/>
                  <a:pt x="992" y="612"/>
                </a:cubicBezTo>
                <a:cubicBezTo>
                  <a:pt x="997" y="611"/>
                  <a:pt x="1000" y="606"/>
                  <a:pt x="999" y="602"/>
                </a:cubicBezTo>
                <a:cubicBezTo>
                  <a:pt x="998" y="597"/>
                  <a:pt x="993" y="594"/>
                  <a:pt x="988" y="595"/>
                </a:cubicBezTo>
                <a:close/>
                <a:moveTo>
                  <a:pt x="1481" y="200"/>
                </a:moveTo>
                <a:cubicBezTo>
                  <a:pt x="1476" y="181"/>
                  <a:pt x="1457" y="169"/>
                  <a:pt x="1437" y="174"/>
                </a:cubicBezTo>
                <a:cubicBezTo>
                  <a:pt x="1418" y="178"/>
                  <a:pt x="1406" y="198"/>
                  <a:pt x="1410" y="217"/>
                </a:cubicBezTo>
                <a:cubicBezTo>
                  <a:pt x="1415" y="237"/>
                  <a:pt x="1435" y="249"/>
                  <a:pt x="1454" y="244"/>
                </a:cubicBezTo>
                <a:cubicBezTo>
                  <a:pt x="1473" y="239"/>
                  <a:pt x="1485" y="220"/>
                  <a:pt x="1481" y="200"/>
                </a:cubicBezTo>
                <a:close/>
                <a:moveTo>
                  <a:pt x="1528" y="333"/>
                </a:moveTo>
                <a:cubicBezTo>
                  <a:pt x="1519" y="336"/>
                  <a:pt x="1513" y="346"/>
                  <a:pt x="1515" y="355"/>
                </a:cubicBezTo>
                <a:cubicBezTo>
                  <a:pt x="1517" y="365"/>
                  <a:pt x="1527" y="371"/>
                  <a:pt x="1537" y="369"/>
                </a:cubicBezTo>
                <a:cubicBezTo>
                  <a:pt x="1547" y="366"/>
                  <a:pt x="1553" y="356"/>
                  <a:pt x="1550" y="347"/>
                </a:cubicBezTo>
                <a:cubicBezTo>
                  <a:pt x="1548" y="337"/>
                  <a:pt x="1538" y="331"/>
                  <a:pt x="1528" y="333"/>
                </a:cubicBezTo>
                <a:close/>
                <a:moveTo>
                  <a:pt x="1624" y="3"/>
                </a:moveTo>
                <a:cubicBezTo>
                  <a:pt x="1573" y="15"/>
                  <a:pt x="1542" y="66"/>
                  <a:pt x="1554" y="116"/>
                </a:cubicBezTo>
                <a:cubicBezTo>
                  <a:pt x="1566" y="164"/>
                  <a:pt x="1612" y="195"/>
                  <a:pt x="1660" y="188"/>
                </a:cubicBezTo>
                <a:cubicBezTo>
                  <a:pt x="1660" y="2"/>
                  <a:pt x="1660" y="2"/>
                  <a:pt x="1660" y="2"/>
                </a:cubicBezTo>
                <a:cubicBezTo>
                  <a:pt x="1648" y="0"/>
                  <a:pt x="1636" y="0"/>
                  <a:pt x="1624" y="3"/>
                </a:cubicBezTo>
                <a:close/>
                <a:moveTo>
                  <a:pt x="1344" y="509"/>
                </a:moveTo>
                <a:cubicBezTo>
                  <a:pt x="1342" y="511"/>
                  <a:pt x="1342" y="514"/>
                  <a:pt x="1344" y="516"/>
                </a:cubicBezTo>
                <a:cubicBezTo>
                  <a:pt x="1345" y="518"/>
                  <a:pt x="1348" y="518"/>
                  <a:pt x="1350" y="516"/>
                </a:cubicBezTo>
                <a:cubicBezTo>
                  <a:pt x="1352" y="514"/>
                  <a:pt x="1352" y="511"/>
                  <a:pt x="1350" y="510"/>
                </a:cubicBezTo>
                <a:cubicBezTo>
                  <a:pt x="1349" y="508"/>
                  <a:pt x="1346" y="508"/>
                  <a:pt x="1344" y="509"/>
                </a:cubicBezTo>
                <a:close/>
                <a:moveTo>
                  <a:pt x="1598" y="515"/>
                </a:moveTo>
                <a:cubicBezTo>
                  <a:pt x="1605" y="545"/>
                  <a:pt x="1631" y="565"/>
                  <a:pt x="1660" y="567"/>
                </a:cubicBezTo>
                <a:cubicBezTo>
                  <a:pt x="1660" y="432"/>
                  <a:pt x="1660" y="432"/>
                  <a:pt x="1660" y="432"/>
                </a:cubicBezTo>
                <a:cubicBezTo>
                  <a:pt x="1656" y="432"/>
                  <a:pt x="1652" y="432"/>
                  <a:pt x="1648" y="433"/>
                </a:cubicBezTo>
                <a:cubicBezTo>
                  <a:pt x="1612" y="442"/>
                  <a:pt x="1589" y="479"/>
                  <a:pt x="1598" y="515"/>
                </a:cubicBezTo>
                <a:close/>
                <a:moveTo>
                  <a:pt x="1586" y="198"/>
                </a:moveTo>
                <a:cubicBezTo>
                  <a:pt x="1584" y="199"/>
                  <a:pt x="1582" y="201"/>
                  <a:pt x="1583" y="204"/>
                </a:cubicBezTo>
                <a:cubicBezTo>
                  <a:pt x="1583" y="206"/>
                  <a:pt x="1586" y="208"/>
                  <a:pt x="1588" y="207"/>
                </a:cubicBezTo>
                <a:cubicBezTo>
                  <a:pt x="1591" y="206"/>
                  <a:pt x="1592" y="204"/>
                  <a:pt x="1591" y="202"/>
                </a:cubicBezTo>
                <a:cubicBezTo>
                  <a:pt x="1591" y="199"/>
                  <a:pt x="1588" y="198"/>
                  <a:pt x="1586" y="198"/>
                </a:cubicBezTo>
                <a:close/>
                <a:moveTo>
                  <a:pt x="1478" y="597"/>
                </a:moveTo>
                <a:cubicBezTo>
                  <a:pt x="1476" y="599"/>
                  <a:pt x="1476" y="602"/>
                  <a:pt x="1477" y="603"/>
                </a:cubicBezTo>
                <a:cubicBezTo>
                  <a:pt x="1479" y="605"/>
                  <a:pt x="1482" y="605"/>
                  <a:pt x="1484" y="604"/>
                </a:cubicBezTo>
                <a:cubicBezTo>
                  <a:pt x="1486" y="602"/>
                  <a:pt x="1486" y="599"/>
                  <a:pt x="1484" y="597"/>
                </a:cubicBezTo>
                <a:cubicBezTo>
                  <a:pt x="1482" y="595"/>
                  <a:pt x="1479" y="595"/>
                  <a:pt x="1478" y="597"/>
                </a:cubicBezTo>
                <a:close/>
                <a:moveTo>
                  <a:pt x="1334" y="572"/>
                </a:moveTo>
                <a:cubicBezTo>
                  <a:pt x="1329" y="574"/>
                  <a:pt x="1326" y="578"/>
                  <a:pt x="1328" y="583"/>
                </a:cubicBezTo>
                <a:cubicBezTo>
                  <a:pt x="1329" y="588"/>
                  <a:pt x="1334" y="591"/>
                  <a:pt x="1338" y="590"/>
                </a:cubicBezTo>
                <a:cubicBezTo>
                  <a:pt x="1343" y="589"/>
                  <a:pt x="1346" y="584"/>
                  <a:pt x="1345" y="579"/>
                </a:cubicBezTo>
                <a:cubicBezTo>
                  <a:pt x="1344" y="574"/>
                  <a:pt x="1339" y="571"/>
                  <a:pt x="1334" y="572"/>
                </a:cubicBezTo>
                <a:close/>
                <a:moveTo>
                  <a:pt x="1196" y="575"/>
                </a:moveTo>
                <a:cubicBezTo>
                  <a:pt x="1194" y="575"/>
                  <a:pt x="1192" y="578"/>
                  <a:pt x="1193" y="580"/>
                </a:cubicBezTo>
                <a:cubicBezTo>
                  <a:pt x="1194" y="583"/>
                  <a:pt x="1196" y="584"/>
                  <a:pt x="1198" y="583"/>
                </a:cubicBezTo>
                <a:cubicBezTo>
                  <a:pt x="1201" y="583"/>
                  <a:pt x="1202" y="580"/>
                  <a:pt x="1202" y="578"/>
                </a:cubicBezTo>
                <a:cubicBezTo>
                  <a:pt x="1201" y="576"/>
                  <a:pt x="1199" y="574"/>
                  <a:pt x="1196" y="575"/>
                </a:cubicBezTo>
                <a:close/>
                <a:moveTo>
                  <a:pt x="1052" y="680"/>
                </a:moveTo>
                <a:cubicBezTo>
                  <a:pt x="1049" y="680"/>
                  <a:pt x="1048" y="683"/>
                  <a:pt x="1048" y="685"/>
                </a:cubicBezTo>
                <a:cubicBezTo>
                  <a:pt x="1049" y="688"/>
                  <a:pt x="1051" y="689"/>
                  <a:pt x="1054" y="689"/>
                </a:cubicBezTo>
                <a:cubicBezTo>
                  <a:pt x="1056" y="688"/>
                  <a:pt x="1058" y="685"/>
                  <a:pt x="1057" y="683"/>
                </a:cubicBezTo>
                <a:cubicBezTo>
                  <a:pt x="1056" y="681"/>
                  <a:pt x="1054" y="679"/>
                  <a:pt x="1052" y="680"/>
                </a:cubicBezTo>
                <a:close/>
                <a:moveTo>
                  <a:pt x="1079" y="457"/>
                </a:moveTo>
                <a:cubicBezTo>
                  <a:pt x="1049" y="464"/>
                  <a:pt x="1031" y="494"/>
                  <a:pt x="1038" y="523"/>
                </a:cubicBezTo>
                <a:cubicBezTo>
                  <a:pt x="1045" y="553"/>
                  <a:pt x="1075" y="571"/>
                  <a:pt x="1104" y="564"/>
                </a:cubicBezTo>
                <a:cubicBezTo>
                  <a:pt x="1134" y="557"/>
                  <a:pt x="1152" y="527"/>
                  <a:pt x="1145" y="498"/>
                </a:cubicBezTo>
                <a:cubicBezTo>
                  <a:pt x="1138" y="468"/>
                  <a:pt x="1108" y="450"/>
                  <a:pt x="1079" y="457"/>
                </a:cubicBezTo>
                <a:close/>
                <a:moveTo>
                  <a:pt x="1273" y="273"/>
                </a:moveTo>
                <a:cubicBezTo>
                  <a:pt x="1271" y="274"/>
                  <a:pt x="1269" y="276"/>
                  <a:pt x="1270" y="279"/>
                </a:cubicBezTo>
                <a:cubicBezTo>
                  <a:pt x="1270" y="281"/>
                  <a:pt x="1273" y="283"/>
                  <a:pt x="1275" y="282"/>
                </a:cubicBezTo>
                <a:cubicBezTo>
                  <a:pt x="1278" y="281"/>
                  <a:pt x="1279" y="279"/>
                  <a:pt x="1279" y="276"/>
                </a:cubicBezTo>
                <a:cubicBezTo>
                  <a:pt x="1278" y="274"/>
                  <a:pt x="1276" y="273"/>
                  <a:pt x="1273" y="273"/>
                </a:cubicBezTo>
                <a:close/>
                <a:moveTo>
                  <a:pt x="1183" y="349"/>
                </a:moveTo>
                <a:cubicBezTo>
                  <a:pt x="1174" y="352"/>
                  <a:pt x="1168" y="362"/>
                  <a:pt x="1170" y="371"/>
                </a:cubicBezTo>
                <a:cubicBezTo>
                  <a:pt x="1172" y="381"/>
                  <a:pt x="1182" y="387"/>
                  <a:pt x="1192" y="385"/>
                </a:cubicBezTo>
                <a:cubicBezTo>
                  <a:pt x="1202" y="382"/>
                  <a:pt x="1208" y="373"/>
                  <a:pt x="1205" y="363"/>
                </a:cubicBezTo>
                <a:cubicBezTo>
                  <a:pt x="1203" y="353"/>
                  <a:pt x="1193" y="347"/>
                  <a:pt x="1183" y="349"/>
                </a:cubicBezTo>
                <a:close/>
                <a:moveTo>
                  <a:pt x="1237" y="477"/>
                </a:moveTo>
                <a:cubicBezTo>
                  <a:pt x="1235" y="478"/>
                  <a:pt x="1233" y="480"/>
                  <a:pt x="1234" y="482"/>
                </a:cubicBezTo>
                <a:cubicBezTo>
                  <a:pt x="1234" y="485"/>
                  <a:pt x="1237" y="486"/>
                  <a:pt x="1239" y="486"/>
                </a:cubicBezTo>
                <a:cubicBezTo>
                  <a:pt x="1242" y="485"/>
                  <a:pt x="1243" y="483"/>
                  <a:pt x="1243" y="480"/>
                </a:cubicBezTo>
                <a:cubicBezTo>
                  <a:pt x="1242" y="478"/>
                  <a:pt x="1240" y="476"/>
                  <a:pt x="1237" y="477"/>
                </a:cubicBezTo>
                <a:close/>
              </a:path>
            </a:pathLst>
          </a:custGeom>
          <a:gradFill>
            <a:gsLst>
              <a:gs pos="0">
                <a:schemeClr val="accent1">
                  <a:alpha val="20000"/>
                </a:schemeClr>
              </a:gs>
              <a:gs pos="100000">
                <a:schemeClr val="accent2"/>
              </a:gs>
            </a:gsLst>
            <a:lin ang="0" scaled="0"/>
          </a:gradFill>
          <a:ln>
            <a:noFill/>
          </a:ln>
        </p:spPr>
        <p:txBody>
          <a:bodyPr vert="horz" wrap="square" lIns="91440" tIns="45720" rIns="91440" bIns="45720" numCol="1" anchor="t" anchorCtr="0" compatLnSpc="1"/>
          <a:lstStyle/>
          <a:p>
            <a:endParaRPr lang="en-US"/>
          </a:p>
        </p:txBody>
      </p:sp>
      <p:sp>
        <p:nvSpPr>
          <p:cNvPr id="10" name="TextBox 5"/>
          <p:cNvSpPr txBox="1"/>
          <p:nvPr/>
        </p:nvSpPr>
        <p:spPr>
          <a:xfrm>
            <a:off x="4900760" y="1886961"/>
            <a:ext cx="3810000" cy="1830216"/>
          </a:xfrm>
          <a:prstGeom prst="rect">
            <a:avLst/>
          </a:prstGeom>
          <a:noFill/>
        </p:spPr>
        <p:txBody>
          <a:bodyPr wrap="square" lIns="91412" tIns="45706" rIns="91412" bIns="45706">
            <a:spAutoFit/>
          </a:bodyP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defTabSz="912495" fontAlgn="base">
              <a:spcBef>
                <a:spcPct val="0"/>
              </a:spcBef>
              <a:spcAft>
                <a:spcPct val="0"/>
              </a:spcAft>
              <a:defRPr>
                <a:solidFill>
                  <a:schemeClr val="tx1"/>
                </a:solidFill>
                <a:latin typeface="Calibri" panose="020F0502020204030204" charset="0"/>
              </a:defRPr>
            </a:lvl6pPr>
            <a:lvl7pPr marL="2971800" indent="-228600" defTabSz="912495" fontAlgn="base">
              <a:spcBef>
                <a:spcPct val="0"/>
              </a:spcBef>
              <a:spcAft>
                <a:spcPct val="0"/>
              </a:spcAft>
              <a:defRPr>
                <a:solidFill>
                  <a:schemeClr val="tx1"/>
                </a:solidFill>
                <a:latin typeface="Calibri" panose="020F0502020204030204" charset="0"/>
              </a:defRPr>
            </a:lvl7pPr>
            <a:lvl8pPr marL="3429000" indent="-228600" defTabSz="912495" fontAlgn="base">
              <a:spcBef>
                <a:spcPct val="0"/>
              </a:spcBef>
              <a:spcAft>
                <a:spcPct val="0"/>
              </a:spcAft>
              <a:defRPr>
                <a:solidFill>
                  <a:schemeClr val="tx1"/>
                </a:solidFill>
                <a:latin typeface="Calibri" panose="020F0502020204030204" charset="0"/>
              </a:defRPr>
            </a:lvl8pPr>
            <a:lvl9pPr marL="3886200" indent="-228600" defTabSz="912495" fontAlgn="base">
              <a:spcBef>
                <a:spcPct val="0"/>
              </a:spcBef>
              <a:spcAft>
                <a:spcPct val="0"/>
              </a:spcAft>
              <a:defRPr>
                <a:solidFill>
                  <a:schemeClr val="tx1"/>
                </a:solidFill>
                <a:latin typeface="Calibri" panose="020F0502020204030204" charset="0"/>
              </a:defRPr>
            </a:lvl9pPr>
          </a:lstStyle>
          <a:p>
            <a:pPr algn="l" eaLnBrk="1" hangingPunct="1">
              <a:lnSpc>
                <a:spcPct val="150000"/>
              </a:lnSpc>
            </a:pPr>
            <a:r>
              <a:rPr lang="zh-CN" altLang="en-US" sz="3600" b="1" dirty="0">
                <a:solidFill>
                  <a:srgbClr val="0070C0"/>
                </a:solidFill>
                <a:latin typeface="微软雅黑" panose="020B0503020204020204" pitchFamily="34" charset="-122"/>
                <a:ea typeface="微软雅黑" panose="020B0503020204020204" pitchFamily="34" charset="-122"/>
                <a:cs typeface="+mj-cs"/>
                <a:sym typeface="微软雅黑" panose="020B0503020204020204" pitchFamily="34" charset="-122"/>
              </a:rPr>
              <a:t>     </a:t>
            </a:r>
            <a:r>
              <a:rPr lang="zh-CN" altLang="en-US" sz="4000" b="1" dirty="0">
                <a:solidFill>
                  <a:srgbClr val="F0882E"/>
                </a:solidFill>
                <a:effectLst>
                  <a:outerShdw dist="25400" dir="2700000" algn="tl" rotWithShape="0">
                    <a:prstClr val="black"/>
                  </a:outerShdw>
                </a:effectLst>
                <a:latin typeface="微软雅黑" panose="020B0503020204020204" pitchFamily="34" charset="-122"/>
                <a:ea typeface="微软雅黑" panose="020B0503020204020204" pitchFamily="34" charset="-122"/>
                <a:cs typeface="+mj-cs"/>
                <a:sym typeface="微软雅黑" panose="020B0503020204020204" pitchFamily="34" charset="-122"/>
              </a:rPr>
              <a:t>第一章  </a:t>
            </a:r>
            <a:endParaRPr lang="en-US" altLang="zh-CN" sz="4000" b="1" dirty="0">
              <a:solidFill>
                <a:srgbClr val="F0882E"/>
              </a:solidFill>
              <a:effectLst>
                <a:outerShdw dist="25400" dir="2700000" algn="tl" rotWithShape="0">
                  <a:prstClr val="black"/>
                </a:outerShdw>
              </a:effectLst>
              <a:latin typeface="微软雅黑" panose="020B0503020204020204" pitchFamily="34" charset="-122"/>
              <a:ea typeface="微软雅黑" panose="020B0503020204020204" pitchFamily="34" charset="-122"/>
              <a:cs typeface="+mj-cs"/>
              <a:sym typeface="微软雅黑" panose="020B0503020204020204" pitchFamily="34" charset="-122"/>
            </a:endParaRPr>
          </a:p>
          <a:p>
            <a:pPr algn="l" eaLnBrk="1" hangingPunct="1">
              <a:lnSpc>
                <a:spcPct val="150000"/>
              </a:lnSpc>
            </a:pPr>
            <a:r>
              <a:rPr lang="zh-CN" altLang="en-US" sz="4000" b="1" dirty="0">
                <a:solidFill>
                  <a:srgbClr val="F0882E"/>
                </a:solidFill>
                <a:effectLst>
                  <a:outerShdw dist="25400" dir="2700000" algn="tl" rotWithShape="0">
                    <a:prstClr val="black"/>
                  </a:outerShdw>
                </a:effectLst>
                <a:latin typeface="微软雅黑" panose="020B0503020204020204" pitchFamily="34" charset="-122"/>
                <a:ea typeface="微软雅黑" panose="020B0503020204020204" pitchFamily="34" charset="-122"/>
                <a:cs typeface="+mj-cs"/>
                <a:sym typeface="微软雅黑" panose="020B0503020204020204" pitchFamily="34" charset="-122"/>
              </a:rPr>
              <a:t>数 据 库 基 础</a:t>
            </a:r>
            <a:endParaRPr lang="zh-CN" altLang="en-US" sz="4000" b="1" dirty="0">
              <a:solidFill>
                <a:srgbClr val="F0882E"/>
              </a:solidFill>
              <a:effectLst>
                <a:outerShdw dist="25400" dir="2700000" algn="tl" rotWithShape="0">
                  <a:prstClr val="black"/>
                </a:outerShdw>
              </a:effectLst>
              <a:latin typeface="微软雅黑" panose="020B0503020204020204" pitchFamily="34" charset="-122"/>
              <a:ea typeface="微软雅黑" panose="020B0503020204020204" pitchFamily="34" charset="-122"/>
              <a:cs typeface="+mj-cs"/>
              <a:sym typeface="微软雅黑" panose="020B0503020204020204" pitchFamily="34" charset="-122"/>
            </a:endParaRPr>
          </a:p>
        </p:txBody>
      </p:sp>
      <p:pic>
        <p:nvPicPr>
          <p:cNvPr id="69" name="图片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0889" y="82063"/>
            <a:ext cx="4056509" cy="3241566"/>
          </a:xfrm>
          <a:prstGeom prst="rect">
            <a:avLst/>
          </a:prstGeom>
        </p:spPr>
      </p:pic>
      <p:sp>
        <p:nvSpPr>
          <p:cNvPr id="92" name="Rectangle 9"/>
          <p:cNvSpPr>
            <a:spLocks noChangeArrowheads="1"/>
          </p:cNvSpPr>
          <p:nvPr/>
        </p:nvSpPr>
        <p:spPr bwMode="auto">
          <a:xfrm>
            <a:off x="0" y="5026433"/>
            <a:ext cx="12192000" cy="72000"/>
          </a:xfrm>
          <a:prstGeom prst="rect">
            <a:avLst/>
          </a:prstGeom>
          <a:gradFill>
            <a:gsLst>
              <a:gs pos="53000">
                <a:srgbClr val="49C0F6"/>
              </a:gs>
              <a:gs pos="100000">
                <a:schemeClr val="accent2"/>
              </a:gs>
            </a:gsLst>
            <a:lin ang="0" scaled="0"/>
          </a:gradFill>
          <a:ln>
            <a:noFill/>
          </a:ln>
          <a:effectLst/>
        </p:spPr>
        <p:txBody>
          <a:bodyPr vert="horz" wrap="square" lIns="91440" tIns="45720" rIns="91440" bIns="45720" numCol="1" anchor="t" anchorCtr="0" compatLnSpc="1"/>
          <a:lstStyle/>
          <a:p>
            <a:endParaRPr lang="en-US"/>
          </a:p>
        </p:txBody>
      </p:sp>
      <p:sp>
        <p:nvSpPr>
          <p:cNvPr id="93" name="Rectangle 9"/>
          <p:cNvSpPr>
            <a:spLocks noChangeArrowheads="1"/>
          </p:cNvSpPr>
          <p:nvPr/>
        </p:nvSpPr>
        <p:spPr bwMode="auto">
          <a:xfrm>
            <a:off x="0" y="5133659"/>
            <a:ext cx="12192000" cy="36000"/>
          </a:xfrm>
          <a:prstGeom prst="rect">
            <a:avLst/>
          </a:prstGeom>
          <a:gradFill>
            <a:gsLst>
              <a:gs pos="53000">
                <a:srgbClr val="49C0F6"/>
              </a:gs>
              <a:gs pos="100000">
                <a:schemeClr val="accent2"/>
              </a:gs>
            </a:gsLst>
            <a:lin ang="0" scaled="0"/>
          </a:gradFill>
          <a:ln>
            <a:noFill/>
          </a:ln>
          <a:effectLst/>
        </p:spPr>
        <p:txBody>
          <a:bodyPr vert="horz" wrap="square" lIns="91440" tIns="45720" rIns="91440" bIns="45720" numCol="1" anchor="t" anchorCtr="0" compatLnSpc="1"/>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组合 16"/>
          <p:cNvGrpSpPr/>
          <p:nvPr/>
        </p:nvGrpSpPr>
        <p:grpSpPr>
          <a:xfrm>
            <a:off x="921346" y="1769529"/>
            <a:ext cx="10601946" cy="4348161"/>
            <a:chOff x="-997586" y="1869408"/>
            <a:chExt cx="11123320" cy="4493537"/>
          </a:xfrm>
        </p:grpSpPr>
        <p:sp>
          <p:nvSpPr>
            <p:cNvPr id="16390" name="矩形 6"/>
            <p:cNvSpPr/>
            <p:nvPr/>
          </p:nvSpPr>
          <p:spPr>
            <a:xfrm>
              <a:off x="6948087" y="2498434"/>
              <a:ext cx="3177647" cy="3864511"/>
            </a:xfrm>
            <a:prstGeom prst="rect">
              <a:avLst/>
            </a:prstGeom>
            <a:noFill/>
            <a:ln w="9525">
              <a:noFill/>
            </a:ln>
          </p:spPr>
          <p:txBody>
            <a:bodyPr wrap="square">
              <a:spAutoFit/>
            </a:bodyPr>
            <a:lstStyle/>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数据实现了长期保存。</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由文件系统管理数据。</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数据共享率低，冗余程度高。</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数据独立性差。</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spcBef>
                  <a:spcPct val="50000"/>
                </a:spcBef>
              </a:pPr>
              <a:endParaRPr lang="zh-CN" altLang="en-US" sz="1600" b="1" dirty="0">
                <a:solidFill>
                  <a:srgbClr val="1FA8BB"/>
                </a:solidFill>
                <a:latin typeface="微软雅黑" panose="020B0503020204020204" pitchFamily="34" charset="-122"/>
                <a:ea typeface="微软雅黑" panose="020B0503020204020204" pitchFamily="34" charset="-122"/>
              </a:endParaRPr>
            </a:p>
            <a:p>
              <a:pPr algn="just">
                <a:spcBef>
                  <a:spcPct val="50000"/>
                </a:spcBef>
              </a:pPr>
              <a:endParaRPr lang="en-US" altLang="zh-CN" sz="1600" b="1" dirty="0">
                <a:latin typeface="微软雅黑" panose="020B0503020204020204" pitchFamily="34" charset="-122"/>
                <a:ea typeface="微软雅黑" panose="020B0503020204020204" pitchFamily="34" charset="-122"/>
              </a:endParaRPr>
            </a:p>
          </p:txBody>
        </p:sp>
        <p:pic>
          <p:nvPicPr>
            <p:cNvPr id="16391" name="图片 4"/>
            <p:cNvPicPr>
              <a:picLocks noChangeAspect="1"/>
            </p:cNvPicPr>
            <p:nvPr/>
          </p:nvPicPr>
          <p:blipFill>
            <a:blip r:embed="rId1" cstate="print"/>
            <a:stretch>
              <a:fillRect/>
            </a:stretch>
          </p:blipFill>
          <p:spPr>
            <a:xfrm>
              <a:off x="-997586" y="1869408"/>
              <a:ext cx="7834932" cy="4493537"/>
            </a:xfrm>
            <a:prstGeom prst="rect">
              <a:avLst/>
            </a:prstGeom>
            <a:noFill/>
            <a:ln w="9525">
              <a:noFill/>
            </a:ln>
          </p:spPr>
        </p:pic>
        <p:sp>
          <p:nvSpPr>
            <p:cNvPr id="16392" name="流程图: 磁盘 9"/>
            <p:cNvSpPr/>
            <p:nvPr/>
          </p:nvSpPr>
          <p:spPr>
            <a:xfrm>
              <a:off x="5636698" y="2405557"/>
              <a:ext cx="1075398" cy="883552"/>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文件1</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6393" name="流程图: 磁盘 11"/>
            <p:cNvSpPr/>
            <p:nvPr/>
          </p:nvSpPr>
          <p:spPr>
            <a:xfrm>
              <a:off x="5647454" y="3764892"/>
              <a:ext cx="1075398" cy="883552"/>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文件</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6394" name="流程图: 磁盘 12"/>
            <p:cNvSpPr/>
            <p:nvPr/>
          </p:nvSpPr>
          <p:spPr>
            <a:xfrm>
              <a:off x="5668971" y="5199373"/>
              <a:ext cx="1075398" cy="883552"/>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文件</a:t>
              </a:r>
              <a:r>
                <a:rPr lang="en-US" altLang="zh-CN" b="1" dirty="0">
                  <a:solidFill>
                    <a:schemeClr val="bg1"/>
                  </a:solidFill>
                  <a:latin typeface="微软雅黑" panose="020B0503020204020204" pitchFamily="34" charset="-122"/>
                  <a:ea typeface="微软雅黑" panose="020B0503020204020204" pitchFamily="34" charset="-122"/>
                </a:rPr>
                <a:t>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6395" name="矩形 13"/>
            <p:cNvSpPr/>
            <p:nvPr/>
          </p:nvSpPr>
          <p:spPr>
            <a:xfrm>
              <a:off x="-886846" y="2749339"/>
              <a:ext cx="1360860" cy="35846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6396" name="矩形 14"/>
            <p:cNvSpPr/>
            <p:nvPr/>
          </p:nvSpPr>
          <p:spPr>
            <a:xfrm>
              <a:off x="-886846" y="4206215"/>
              <a:ext cx="1360860" cy="35846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6397" name="矩形 15"/>
            <p:cNvSpPr/>
            <p:nvPr/>
          </p:nvSpPr>
          <p:spPr>
            <a:xfrm>
              <a:off x="-886846" y="5776966"/>
              <a:ext cx="1360860" cy="35846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6398" name="矩形 5"/>
            <p:cNvSpPr/>
            <p:nvPr/>
          </p:nvSpPr>
          <p:spPr>
            <a:xfrm>
              <a:off x="2515059" y="3905026"/>
              <a:ext cx="1947134" cy="659654"/>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endParaRPr lang="en-US" altLang="zh-CN" dirty="0">
                <a:latin typeface="Arial" panose="020B0604020202020204" pitchFamily="34" charset="0"/>
              </a:endParaRPr>
            </a:p>
          </p:txBody>
        </p:sp>
        <p:pic>
          <p:nvPicPr>
            <p:cNvPr id="16399" name="图片 7"/>
            <p:cNvPicPr>
              <a:picLocks noChangeAspect="1"/>
            </p:cNvPicPr>
            <p:nvPr/>
          </p:nvPicPr>
          <p:blipFill>
            <a:blip r:embed="rId2" cstate="print"/>
            <a:stretch>
              <a:fillRect/>
            </a:stretch>
          </p:blipFill>
          <p:spPr>
            <a:xfrm>
              <a:off x="-720953" y="2236332"/>
              <a:ext cx="419100" cy="352425"/>
            </a:xfrm>
            <a:prstGeom prst="rect">
              <a:avLst/>
            </a:prstGeom>
            <a:noFill/>
            <a:ln w="9525">
              <a:noFill/>
            </a:ln>
          </p:spPr>
        </p:pic>
        <p:sp>
          <p:nvSpPr>
            <p:cNvPr id="16400" name="文本框 8"/>
            <p:cNvSpPr txBox="1"/>
            <p:nvPr/>
          </p:nvSpPr>
          <p:spPr>
            <a:xfrm>
              <a:off x="2790832" y="4021549"/>
              <a:ext cx="1613572" cy="380614"/>
            </a:xfrm>
            <a:prstGeom prst="rect">
              <a:avLst/>
            </a:prstGeom>
            <a:noFill/>
            <a:ln w="9525">
              <a:noFill/>
            </a:ln>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文件管理系统</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
        <p:nvSpPr>
          <p:cNvPr id="18" name="文本框 17"/>
          <p:cNvSpPr txBox="1"/>
          <p:nvPr/>
        </p:nvSpPr>
        <p:spPr>
          <a:xfrm>
            <a:off x="4658361" y="1062477"/>
            <a:ext cx="2375971"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1.3.2 </a:t>
            </a:r>
            <a:r>
              <a:rPr lang="zh-CN" altLang="en-US" sz="2000" dirty="0">
                <a:solidFill>
                  <a:srgbClr val="F0882E"/>
                </a:solidFill>
                <a:latin typeface="微软雅黑" panose="020B0503020204020204" pitchFamily="34" charset="-122"/>
                <a:ea typeface="微软雅黑" panose="020B0503020204020204" pitchFamily="34" charset="-122"/>
                <a:sym typeface="+mn-ea"/>
              </a:rPr>
              <a:t>文件系统阶段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9"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1.3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数据管理技术的发展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0" name="MH_Others_1"/>
          <p:cNvSpPr/>
          <p:nvPr>
            <p:custDataLst>
              <p:tags r:id="rId3"/>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1" name="直接连接符 20"/>
          <p:cNvCxnSpPr/>
          <p:nvPr/>
        </p:nvCxnSpPr>
        <p:spPr>
          <a:xfrm>
            <a:off x="649366" y="740311"/>
            <a:ext cx="378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9"/>
                                        </p:tgtEl>
                                      </p:cBhvr>
                                    </p:animEffect>
                                    <p:animScale>
                                      <p:cBhvr>
                                        <p:cTn id="7" dur="25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3" name="组合 26"/>
          <p:cNvGrpSpPr/>
          <p:nvPr/>
        </p:nvGrpSpPr>
        <p:grpSpPr>
          <a:xfrm>
            <a:off x="818755" y="1863091"/>
            <a:ext cx="11175581" cy="4263073"/>
            <a:chOff x="276339" y="2205512"/>
            <a:chExt cx="11175458" cy="4263017"/>
          </a:xfrm>
        </p:grpSpPr>
        <p:sp>
          <p:nvSpPr>
            <p:cNvPr id="17414" name="矩形 6"/>
            <p:cNvSpPr/>
            <p:nvPr/>
          </p:nvSpPr>
          <p:spPr>
            <a:xfrm>
              <a:off x="7880802" y="2911659"/>
              <a:ext cx="3570995" cy="2585289"/>
            </a:xfrm>
            <a:prstGeom prst="rect">
              <a:avLst/>
            </a:prstGeom>
            <a:noFill/>
            <a:ln w="9525">
              <a:noFill/>
            </a:ln>
          </p:spPr>
          <p:txBody>
            <a:bodyPr wrap="square">
              <a:spAutoFit/>
            </a:bodyPr>
            <a:lstStyle/>
            <a:p>
              <a:pPr>
                <a:lnSpc>
                  <a:spcPct val="150000"/>
                </a:lnSpc>
                <a:spcBef>
                  <a:spcPct val="50000"/>
                </a:spcBef>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数据结构化。</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ct val="50000"/>
                </a:spcBef>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数据共享性高、冗余少且易扩充。</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ct val="50000"/>
                </a:spcBef>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数据独立性高。</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ct val="50000"/>
                </a:spcBef>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数据由</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DBMS</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统一管理和控制。</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spcBef>
                  <a:spcPct val="50000"/>
                </a:spcBef>
              </a:pPr>
              <a:endParaRPr lang="zh-CN" altLang="en-US" b="1" dirty="0">
                <a:solidFill>
                  <a:srgbClr val="1FA8BB"/>
                </a:solidFill>
                <a:latin typeface="微软雅黑" panose="020B0503020204020204" pitchFamily="34" charset="-122"/>
                <a:ea typeface="微软雅黑" panose="020B0503020204020204" pitchFamily="34" charset="-122"/>
              </a:endParaRPr>
            </a:p>
          </p:txBody>
        </p:sp>
        <p:grpSp>
          <p:nvGrpSpPr>
            <p:cNvPr id="17415" name="组合 17"/>
            <p:cNvGrpSpPr/>
            <p:nvPr/>
          </p:nvGrpSpPr>
          <p:grpSpPr>
            <a:xfrm>
              <a:off x="276339" y="2205512"/>
              <a:ext cx="7593315" cy="4263017"/>
              <a:chOff x="276339" y="2195387"/>
              <a:chExt cx="7593315" cy="4097833"/>
            </a:xfrm>
          </p:grpSpPr>
          <p:pic>
            <p:nvPicPr>
              <p:cNvPr id="17416" name="图片 4"/>
              <p:cNvPicPr>
                <a:picLocks noChangeAspect="1"/>
              </p:cNvPicPr>
              <p:nvPr/>
            </p:nvPicPr>
            <p:blipFill rotWithShape="1">
              <a:blip r:embed="rId1" cstate="print"/>
              <a:srcRect t="5776" r="2675"/>
              <a:stretch>
                <a:fillRect/>
              </a:stretch>
            </p:blipFill>
            <p:spPr>
              <a:xfrm>
                <a:off x="276339" y="2195387"/>
                <a:ext cx="7565718" cy="4097833"/>
              </a:xfrm>
              <a:prstGeom prst="rect">
                <a:avLst/>
              </a:prstGeom>
              <a:noFill/>
              <a:ln w="9525">
                <a:noFill/>
              </a:ln>
            </p:spPr>
          </p:pic>
          <p:sp>
            <p:nvSpPr>
              <p:cNvPr id="17417" name="矩形 13"/>
              <p:cNvSpPr/>
              <p:nvPr/>
            </p:nvSpPr>
            <p:spPr>
              <a:xfrm>
                <a:off x="413499" y="2795842"/>
                <a:ext cx="1311009" cy="34693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7418" name="矩形 14"/>
              <p:cNvSpPr/>
              <p:nvPr/>
            </p:nvSpPr>
            <p:spPr>
              <a:xfrm>
                <a:off x="413499" y="4205859"/>
                <a:ext cx="1311009" cy="34693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7419" name="矩形 15"/>
              <p:cNvSpPr/>
              <p:nvPr/>
            </p:nvSpPr>
            <p:spPr>
              <a:xfrm>
                <a:off x="413499" y="5726088"/>
                <a:ext cx="1311009" cy="34693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7420" name="矩形 5"/>
              <p:cNvSpPr/>
              <p:nvPr/>
            </p:nvSpPr>
            <p:spPr>
              <a:xfrm>
                <a:off x="3766094" y="3914357"/>
                <a:ext cx="1875807" cy="638437"/>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endParaRPr lang="en-US" altLang="zh-CN" dirty="0">
                  <a:latin typeface="Arial" panose="020B0604020202020204" pitchFamily="34" charset="0"/>
                </a:endParaRPr>
              </a:p>
            </p:txBody>
          </p:sp>
          <p:pic>
            <p:nvPicPr>
              <p:cNvPr id="17421" name="图片 7"/>
              <p:cNvPicPr>
                <a:picLocks noChangeAspect="1"/>
              </p:cNvPicPr>
              <p:nvPr/>
            </p:nvPicPr>
            <p:blipFill>
              <a:blip r:embed="rId2" cstate="print"/>
              <a:stretch>
                <a:fillRect/>
              </a:stretch>
            </p:blipFill>
            <p:spPr>
              <a:xfrm>
                <a:off x="542838" y="2299335"/>
                <a:ext cx="403748" cy="341090"/>
              </a:xfrm>
              <a:prstGeom prst="rect">
                <a:avLst/>
              </a:prstGeom>
              <a:noFill/>
              <a:ln w="9525">
                <a:noFill/>
              </a:ln>
            </p:spPr>
          </p:pic>
          <p:sp>
            <p:nvSpPr>
              <p:cNvPr id="17422" name="文本框 8"/>
              <p:cNvSpPr txBox="1"/>
              <p:nvPr/>
            </p:nvSpPr>
            <p:spPr>
              <a:xfrm>
                <a:off x="3839916" y="4027133"/>
                <a:ext cx="1800473" cy="355016"/>
              </a:xfrm>
              <a:prstGeom prst="rect">
                <a:avLst/>
              </a:prstGeom>
              <a:noFill/>
              <a:ln w="9525">
                <a:noFill/>
              </a:ln>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数据库管理系统</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17423" name="图片 2"/>
              <p:cNvPicPr>
                <a:picLocks noChangeAspect="1"/>
              </p:cNvPicPr>
              <p:nvPr/>
            </p:nvPicPr>
            <p:blipFill>
              <a:blip r:embed="rId3" cstate="print"/>
              <a:stretch>
                <a:fillRect/>
              </a:stretch>
            </p:blipFill>
            <p:spPr>
              <a:xfrm>
                <a:off x="5323100" y="2874173"/>
                <a:ext cx="1133475" cy="996631"/>
              </a:xfrm>
              <a:prstGeom prst="rect">
                <a:avLst/>
              </a:prstGeom>
              <a:noFill/>
              <a:ln w="9525">
                <a:noFill/>
              </a:ln>
            </p:spPr>
          </p:pic>
          <p:pic>
            <p:nvPicPr>
              <p:cNvPr id="17424" name="图片 18"/>
              <p:cNvPicPr>
                <a:picLocks noChangeAspect="1"/>
              </p:cNvPicPr>
              <p:nvPr/>
            </p:nvPicPr>
            <p:blipFill>
              <a:blip r:embed="rId3" cstate="print"/>
              <a:stretch>
                <a:fillRect/>
              </a:stretch>
            </p:blipFill>
            <p:spPr>
              <a:xfrm>
                <a:off x="5725452" y="3924977"/>
                <a:ext cx="1133475" cy="942975"/>
              </a:xfrm>
              <a:prstGeom prst="rect">
                <a:avLst/>
              </a:prstGeom>
              <a:noFill/>
              <a:ln w="9525">
                <a:noFill/>
              </a:ln>
            </p:spPr>
          </p:pic>
          <p:pic>
            <p:nvPicPr>
              <p:cNvPr id="17425" name="图片 19"/>
              <p:cNvPicPr>
                <a:picLocks noChangeAspect="1"/>
              </p:cNvPicPr>
              <p:nvPr/>
            </p:nvPicPr>
            <p:blipFill>
              <a:blip r:embed="rId3" cstate="print"/>
              <a:stretch>
                <a:fillRect/>
              </a:stretch>
            </p:blipFill>
            <p:spPr>
              <a:xfrm>
                <a:off x="6736179" y="3734371"/>
                <a:ext cx="1133475" cy="942975"/>
              </a:xfrm>
              <a:prstGeom prst="rect">
                <a:avLst/>
              </a:prstGeom>
              <a:noFill/>
              <a:ln w="9525">
                <a:noFill/>
              </a:ln>
            </p:spPr>
          </p:pic>
          <p:pic>
            <p:nvPicPr>
              <p:cNvPr id="17426" name="图片 20"/>
              <p:cNvPicPr>
                <a:picLocks noChangeAspect="1"/>
              </p:cNvPicPr>
              <p:nvPr/>
            </p:nvPicPr>
            <p:blipFill>
              <a:blip r:embed="rId3" cstate="print"/>
              <a:stretch>
                <a:fillRect/>
              </a:stretch>
            </p:blipFill>
            <p:spPr>
              <a:xfrm>
                <a:off x="6736179" y="5013421"/>
                <a:ext cx="1133475" cy="942975"/>
              </a:xfrm>
              <a:prstGeom prst="rect">
                <a:avLst/>
              </a:prstGeom>
              <a:noFill/>
              <a:ln w="9525">
                <a:noFill/>
              </a:ln>
            </p:spPr>
          </p:pic>
          <p:pic>
            <p:nvPicPr>
              <p:cNvPr id="17427" name="图片 21"/>
              <p:cNvPicPr>
                <a:picLocks noChangeAspect="1"/>
              </p:cNvPicPr>
              <p:nvPr/>
            </p:nvPicPr>
            <p:blipFill>
              <a:blip r:embed="rId3" cstate="print"/>
              <a:stretch>
                <a:fillRect/>
              </a:stretch>
            </p:blipFill>
            <p:spPr>
              <a:xfrm>
                <a:off x="6736179" y="5158890"/>
                <a:ext cx="1133475" cy="942975"/>
              </a:xfrm>
              <a:prstGeom prst="rect">
                <a:avLst/>
              </a:prstGeom>
              <a:noFill/>
              <a:ln w="9525">
                <a:noFill/>
              </a:ln>
            </p:spPr>
          </p:pic>
          <p:pic>
            <p:nvPicPr>
              <p:cNvPr id="17428" name="图片 23"/>
              <p:cNvPicPr>
                <a:picLocks noChangeAspect="1"/>
              </p:cNvPicPr>
              <p:nvPr/>
            </p:nvPicPr>
            <p:blipFill>
              <a:blip r:embed="rId3" cstate="print"/>
              <a:stretch>
                <a:fillRect/>
              </a:stretch>
            </p:blipFill>
            <p:spPr>
              <a:xfrm>
                <a:off x="5350779" y="4778375"/>
                <a:ext cx="1133475" cy="942975"/>
              </a:xfrm>
              <a:prstGeom prst="rect">
                <a:avLst/>
              </a:prstGeom>
              <a:noFill/>
              <a:ln w="9525">
                <a:noFill/>
              </a:ln>
            </p:spPr>
          </p:pic>
          <p:pic>
            <p:nvPicPr>
              <p:cNvPr id="17429" name="图片 24"/>
              <p:cNvPicPr>
                <a:picLocks noChangeAspect="1"/>
              </p:cNvPicPr>
              <p:nvPr/>
            </p:nvPicPr>
            <p:blipFill>
              <a:blip r:embed="rId3" cstate="print"/>
              <a:stretch>
                <a:fillRect/>
              </a:stretch>
            </p:blipFill>
            <p:spPr>
              <a:xfrm>
                <a:off x="6708582" y="2454428"/>
                <a:ext cx="1133475" cy="942975"/>
              </a:xfrm>
              <a:prstGeom prst="rect">
                <a:avLst/>
              </a:prstGeom>
              <a:noFill/>
              <a:ln w="9525">
                <a:noFill/>
              </a:ln>
            </p:spPr>
          </p:pic>
          <p:sp>
            <p:nvSpPr>
              <p:cNvPr id="17430" name="流程图: 磁盘 25"/>
              <p:cNvSpPr/>
              <p:nvPr/>
            </p:nvSpPr>
            <p:spPr>
              <a:xfrm>
                <a:off x="6633772" y="3542347"/>
                <a:ext cx="852734" cy="1439904"/>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数</a:t>
                </a:r>
                <a:endParaRPr lang="en-US" altLang="zh-CN" b="1" dirty="0">
                  <a:solidFill>
                    <a:schemeClr val="bg1"/>
                  </a:solidFill>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据</a:t>
                </a:r>
                <a:endParaRPr lang="en-US" altLang="zh-CN" b="1" dirty="0">
                  <a:solidFill>
                    <a:schemeClr val="bg1"/>
                  </a:solidFill>
                  <a:latin typeface="微软雅黑" panose="020B0503020204020204" pitchFamily="34" charset="-122"/>
                  <a:ea typeface="微软雅黑" panose="020B0503020204020204" pitchFamily="34" charset="-122"/>
                </a:endParaRPr>
              </a:p>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库</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17431" name="图片 6"/>
              <p:cNvPicPr>
                <a:picLocks noChangeAspect="1"/>
              </p:cNvPicPr>
              <p:nvPr/>
            </p:nvPicPr>
            <p:blipFill>
              <a:blip r:embed="rId4" cstate="print"/>
              <a:stretch>
                <a:fillRect/>
              </a:stretch>
            </p:blipFill>
            <p:spPr>
              <a:xfrm>
                <a:off x="5696035" y="3834368"/>
                <a:ext cx="887141" cy="676275"/>
              </a:xfrm>
              <a:prstGeom prst="rect">
                <a:avLst/>
              </a:prstGeom>
              <a:noFill/>
              <a:ln w="9525">
                <a:noFill/>
              </a:ln>
            </p:spPr>
          </p:pic>
        </p:grpSp>
      </p:grpSp>
      <p:sp>
        <p:nvSpPr>
          <p:cNvPr id="25" name="文本框 24"/>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1.3.3 </a:t>
            </a:r>
            <a:r>
              <a:rPr lang="zh-CN" altLang="en-US" sz="2000" dirty="0">
                <a:solidFill>
                  <a:srgbClr val="F0882E"/>
                </a:solidFill>
                <a:latin typeface="微软雅黑" panose="020B0503020204020204" pitchFamily="34" charset="-122"/>
                <a:ea typeface="微软雅黑" panose="020B0503020204020204" pitchFamily="34" charset="-122"/>
                <a:sym typeface="+mn-ea"/>
              </a:rPr>
              <a:t>数据库系统阶段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26"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1.3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数据管理技术的发展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7" name="MH_Others_1"/>
          <p:cNvSpPr/>
          <p:nvPr>
            <p:custDataLst>
              <p:tags r:id="rId5"/>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8" name="直接连接符 27"/>
          <p:cNvCxnSpPr/>
          <p:nvPr/>
        </p:nvCxnSpPr>
        <p:spPr>
          <a:xfrm>
            <a:off x="649366" y="740311"/>
            <a:ext cx="378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6"/>
                                        </p:tgtEl>
                                      </p:cBhvr>
                                    </p:animEffect>
                                    <p:animScale>
                                      <p:cBhvr>
                                        <p:cTn id="7" dur="25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形状 20"/>
          <p:cNvSpPr/>
          <p:nvPr/>
        </p:nvSpPr>
        <p:spPr>
          <a:xfrm flipH="1">
            <a:off x="1511021" y="2028588"/>
            <a:ext cx="8490390" cy="3882044"/>
          </a:xfrm>
          <a:custGeom>
            <a:avLst/>
            <a:gdLst>
              <a:gd name="connsiteX0" fmla="*/ 7664334 w 10814858"/>
              <a:gd name="connsiteY0" fmla="*/ 0 h 3882044"/>
              <a:gd name="connsiteX1" fmla="*/ 10814858 w 10814858"/>
              <a:gd name="connsiteY1" fmla="*/ 0 h 3882044"/>
              <a:gd name="connsiteX2" fmla="*/ 10814858 w 10814858"/>
              <a:gd name="connsiteY2" fmla="*/ 3882044 h 3882044"/>
              <a:gd name="connsiteX3" fmla="*/ 0 w 10814858"/>
              <a:gd name="connsiteY3" fmla="*/ 3882044 h 3882044"/>
              <a:gd name="connsiteX4" fmla="*/ 0 w 10814858"/>
              <a:gd name="connsiteY4" fmla="*/ 3158837 h 3882044"/>
              <a:gd name="connsiteX0-1" fmla="*/ 7678895 w 10829419"/>
              <a:gd name="connsiteY0-2" fmla="*/ 0 h 3882044"/>
              <a:gd name="connsiteX1-3" fmla="*/ 10829419 w 10829419"/>
              <a:gd name="connsiteY1-4" fmla="*/ 0 h 3882044"/>
              <a:gd name="connsiteX2-5" fmla="*/ 10829419 w 10829419"/>
              <a:gd name="connsiteY2-6" fmla="*/ 3882044 h 3882044"/>
              <a:gd name="connsiteX3-7" fmla="*/ 14561 w 10829419"/>
              <a:gd name="connsiteY3-8" fmla="*/ 3882044 h 3882044"/>
              <a:gd name="connsiteX4-9" fmla="*/ 14561 w 10829419"/>
              <a:gd name="connsiteY4-10" fmla="*/ 3158837 h 3882044"/>
              <a:gd name="connsiteX5" fmla="*/ 0 w 10829419"/>
              <a:gd name="connsiteY5" fmla="*/ 3126342 h 3882044"/>
              <a:gd name="connsiteX0-11" fmla="*/ 7664539 w 10815063"/>
              <a:gd name="connsiteY0-12" fmla="*/ 0 h 3882044"/>
              <a:gd name="connsiteX1-13" fmla="*/ 10815063 w 10815063"/>
              <a:gd name="connsiteY1-14" fmla="*/ 0 h 3882044"/>
              <a:gd name="connsiteX2-15" fmla="*/ 10815063 w 10815063"/>
              <a:gd name="connsiteY2-16" fmla="*/ 3882044 h 3882044"/>
              <a:gd name="connsiteX3-17" fmla="*/ 205 w 10815063"/>
              <a:gd name="connsiteY3-18" fmla="*/ 3882044 h 3882044"/>
              <a:gd name="connsiteX4-19" fmla="*/ 205 w 10815063"/>
              <a:gd name="connsiteY4-20" fmla="*/ 3158837 h 3882044"/>
              <a:gd name="connsiteX5-21" fmla="*/ 14763 w 10815063"/>
              <a:gd name="connsiteY5-22" fmla="*/ 543162 h 38820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0815063" h="3882044">
                <a:moveTo>
                  <a:pt x="7664539" y="0"/>
                </a:moveTo>
                <a:lnTo>
                  <a:pt x="10815063" y="0"/>
                </a:lnTo>
                <a:lnTo>
                  <a:pt x="10815063" y="3882044"/>
                </a:lnTo>
                <a:lnTo>
                  <a:pt x="205" y="3882044"/>
                </a:lnTo>
                <a:lnTo>
                  <a:pt x="205" y="3158837"/>
                </a:lnTo>
                <a:cubicBezTo>
                  <a:pt x="-2222" y="3032887"/>
                  <a:pt x="17797" y="549932"/>
                  <a:pt x="14763" y="543162"/>
                </a:cubicBezTo>
              </a:path>
            </a:pathLst>
          </a:custGeom>
          <a:noFill/>
          <a:ln w="158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a:ea typeface="微软雅黑" panose="020B0503020204020204" pitchFamily="34" charset="-122"/>
              <a:sym typeface="Arial" panose="020B0604020202020204"/>
            </a:endParaRPr>
          </a:p>
        </p:txBody>
      </p:sp>
      <p:pic>
        <p:nvPicPr>
          <p:cNvPr id="8" name="图片 7" descr="625dcb2ba2a7c06cb6299825db4da6f5"/>
          <p:cNvPicPr>
            <a:picLocks noChangeAspect="1"/>
          </p:cNvPicPr>
          <p:nvPr/>
        </p:nvPicPr>
        <p:blipFill>
          <a:blip r:embed="rId1" cstate="print"/>
          <a:stretch>
            <a:fillRect/>
          </a:stretch>
        </p:blipFill>
        <p:spPr>
          <a:xfrm>
            <a:off x="7741753" y="2428698"/>
            <a:ext cx="1779436" cy="1779437"/>
          </a:xfrm>
          <a:prstGeom prst="rect">
            <a:avLst/>
          </a:prstGeom>
        </p:spPr>
      </p:pic>
      <p:pic>
        <p:nvPicPr>
          <p:cNvPr id="10" name="图片 9" descr="65a6859376c1d1a98383200d2fa98012(1)"/>
          <p:cNvPicPr>
            <a:picLocks noChangeAspect="1"/>
          </p:cNvPicPr>
          <p:nvPr/>
        </p:nvPicPr>
        <p:blipFill>
          <a:blip r:embed="rId2" cstate="print"/>
          <a:stretch>
            <a:fillRect/>
          </a:stretch>
        </p:blipFill>
        <p:spPr>
          <a:xfrm>
            <a:off x="5034607" y="2974764"/>
            <a:ext cx="2122785" cy="2122785"/>
          </a:xfrm>
          <a:prstGeom prst="rect">
            <a:avLst/>
          </a:prstGeom>
        </p:spPr>
      </p:pic>
      <p:pic>
        <p:nvPicPr>
          <p:cNvPr id="14" name="图片 13" descr="234993-14032915534964"/>
          <p:cNvPicPr>
            <a:picLocks noChangeAspect="1"/>
          </p:cNvPicPr>
          <p:nvPr/>
        </p:nvPicPr>
        <p:blipFill>
          <a:blip r:embed="rId3" cstate="print"/>
          <a:stretch>
            <a:fillRect/>
          </a:stretch>
        </p:blipFill>
        <p:spPr>
          <a:xfrm>
            <a:off x="7741753" y="4340006"/>
            <a:ext cx="1779436" cy="1316457"/>
          </a:xfrm>
          <a:prstGeom prst="rect">
            <a:avLst/>
          </a:prstGeom>
        </p:spPr>
      </p:pic>
      <p:sp>
        <p:nvSpPr>
          <p:cNvPr id="17" name="矩形 16"/>
          <p:cNvSpPr/>
          <p:nvPr/>
        </p:nvSpPr>
        <p:spPr>
          <a:xfrm>
            <a:off x="4078085" y="1829720"/>
            <a:ext cx="1723549" cy="400110"/>
          </a:xfrm>
          <a:prstGeom prst="rect">
            <a:avLst/>
          </a:prstGeom>
        </p:spPr>
        <p:txBody>
          <a:bodyPr wrap="none">
            <a:spAutoFit/>
          </a:bodyPr>
          <a:lstStyle/>
          <a:p>
            <a:r>
              <a:rPr lang="zh-CN" altLang="en-US" sz="2000" dirty="0">
                <a:solidFill>
                  <a:srgbClr val="0070C0"/>
                </a:solidFill>
                <a:latin typeface="微软雅黑" panose="020B0503020204020204" pitchFamily="34" charset="-122"/>
                <a:ea typeface="微软雅黑" panose="020B0503020204020204" pitchFamily="34" charset="-122"/>
              </a:rPr>
              <a:t>模型</a:t>
            </a:r>
            <a:r>
              <a:rPr lang="en-US" altLang="zh-CN" sz="2000" dirty="0">
                <a:solidFill>
                  <a:srgbClr val="0070C0"/>
                </a:solidFill>
                <a:latin typeface="微软雅黑" panose="020B0503020204020204" pitchFamily="34" charset="-122"/>
                <a:ea typeface="微软雅黑" panose="020B0503020204020204" pitchFamily="34" charset="-122"/>
              </a:rPr>
              <a:t>(Model)</a:t>
            </a:r>
            <a:endParaRPr lang="zh-CN" altLang="en-US" sz="2000" dirty="0">
              <a:solidFill>
                <a:srgbClr val="0070C0"/>
              </a:solidFill>
            </a:endParaRPr>
          </a:p>
        </p:txBody>
      </p:sp>
      <p:pic>
        <p:nvPicPr>
          <p:cNvPr id="2" name="图片 1"/>
          <p:cNvPicPr>
            <a:picLocks noChangeAspect="1"/>
          </p:cNvPicPr>
          <p:nvPr/>
        </p:nvPicPr>
        <p:blipFill>
          <a:blip r:embed="rId4" cstate="print"/>
          <a:stretch>
            <a:fillRect/>
          </a:stretch>
        </p:blipFill>
        <p:spPr>
          <a:xfrm>
            <a:off x="1940262" y="2428698"/>
            <a:ext cx="2509984" cy="1441139"/>
          </a:xfrm>
          <a:prstGeom prst="rect">
            <a:avLst/>
          </a:prstGeom>
        </p:spPr>
      </p:pic>
      <p:pic>
        <p:nvPicPr>
          <p:cNvPr id="3" name="图片 2"/>
          <p:cNvPicPr>
            <a:picLocks noChangeAspect="1"/>
          </p:cNvPicPr>
          <p:nvPr/>
        </p:nvPicPr>
        <p:blipFill>
          <a:blip r:embed="rId5" cstate="print"/>
          <a:stretch>
            <a:fillRect/>
          </a:stretch>
        </p:blipFill>
        <p:spPr>
          <a:xfrm>
            <a:off x="1940262" y="4216463"/>
            <a:ext cx="2509984" cy="1440000"/>
          </a:xfrm>
          <a:prstGeom prst="rect">
            <a:avLst/>
          </a:prstGeom>
        </p:spPr>
      </p:pic>
      <p:sp>
        <p:nvSpPr>
          <p:cNvPr id="13" name="标题 1"/>
          <p:cNvSpPr>
            <a:spLocks noGrp="1"/>
          </p:cNvSpPr>
          <p:nvPr>
            <p:ph type="title" idx="4294967295"/>
          </p:nvPr>
        </p:nvSpPr>
        <p:spPr>
          <a:xfrm>
            <a:off x="4425950" y="-882650"/>
            <a:ext cx="7766050" cy="723900"/>
          </a:xfrm>
        </p:spPr>
        <p:txBody>
          <a:bodyPr>
            <a:normAutofit fontScale="90000"/>
          </a:bodyPr>
          <a:lstStyle/>
          <a:p>
            <a:pPr lvl="1" algn="l" rtl="0" eaLnBrk="0" fontAlgn="base" hangingPunct="0">
              <a:spcBef>
                <a:spcPct val="0"/>
              </a:spcBef>
              <a:spcAft>
                <a:spcPct val="0"/>
              </a:spcAft>
              <a:defRPr/>
            </a:pPr>
            <a:br>
              <a:rPr lang="zh-CN" altLang="en-US" sz="2400" kern="1200" dirty="0">
                <a:solidFill>
                  <a:schemeClr val="tx1">
                    <a:lumMod val="65000"/>
                    <a:lumOff val="35000"/>
                  </a:schemeClr>
                </a:solidFill>
                <a:latin typeface="微软雅黑" panose="020B0503020204020204" pitchFamily="34" charset="-122"/>
                <a:ea typeface="微软雅黑" panose="020B0503020204020204" pitchFamily="34" charset="-122"/>
                <a:cs typeface="+mn-cs"/>
              </a:rPr>
            </a:br>
            <a:endParaRPr lang="zh-CN" altLang="en-US" sz="24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6"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8" name="MH_Others_1"/>
          <p:cNvSpPr/>
          <p:nvPr>
            <p:custDataLst>
              <p:tags r:id="rId6"/>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9" name="直接连接符 18"/>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ppt_x</p:attrName>
                                        </p:attrNameLst>
                                      </p:cBhvr>
                                      <p:tavLst>
                                        <p:tav tm="0">
                                          <p:val>
                                            <p:strVal val="#ppt_x-.2"/>
                                          </p:val>
                                        </p:tav>
                                        <p:tav tm="100000">
                                          <p:val>
                                            <p:strVal val="#ppt_x"/>
                                          </p:val>
                                        </p:tav>
                                      </p:tavLst>
                                    </p:anim>
                                    <p:anim calcmode="lin" valueType="num">
                                      <p:cBhvr>
                                        <p:cTn id="8"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26" presetClass="emph" presetSubtype="0" fill="hold" grpId="0" nodeType="withEffect">
                                  <p:stCondLst>
                                    <p:cond delay="0"/>
                                  </p:stCondLst>
                                  <p:childTnLst>
                                    <p:animEffect transition="out" filter="fade">
                                      <p:cBhvr>
                                        <p:cTn id="46" dur="500" tmFilter="0, 0; .2, .5; .8, .5; 1, 0"/>
                                        <p:tgtEl>
                                          <p:spTgt spid="16"/>
                                        </p:tgtEl>
                                      </p:cBhvr>
                                    </p:animEffect>
                                    <p:animScale>
                                      <p:cBhvr>
                                        <p:cTn id="47" dur="250" autoRev="1" fill="hold"/>
                                        <p:tgtEl>
                                          <p:spTgt spid="16"/>
                                        </p:tgtEl>
                                      </p:cBhvr>
                                      <p:by x="105000" y="105000"/>
                                    </p:animScale>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353919" y="2066937"/>
            <a:ext cx="9484163" cy="1607620"/>
          </a:xfrm>
          <a:prstGeom prst="rect">
            <a:avLst/>
          </a:prstGeom>
        </p:spPr>
        <p:txBody>
          <a:bodyPr wrap="square">
            <a:spAutoFit/>
          </a:bodyPr>
          <a:lstStyle/>
          <a:p>
            <a:pPr lvl="0" eaLnBrk="0" fontAlgn="base" hangingPunct="0">
              <a:lnSpc>
                <a:spcPct val="150000"/>
              </a:lnSpc>
              <a:spcBef>
                <a:spcPct val="0"/>
              </a:spcBef>
              <a:spcAft>
                <a:spcPct val="0"/>
              </a:spcAft>
              <a:defRPr/>
            </a:pPr>
            <a:r>
              <a:rPr lang="zh-CN" altLang="zh-CN" sz="2400" dirty="0">
                <a:solidFill>
                  <a:srgbClr val="F0882E"/>
                </a:solidFill>
                <a:latin typeface="微软雅黑" panose="020B0503020204020204" pitchFamily="34" charset="-122"/>
                <a:ea typeface="微软雅黑" panose="020B0503020204020204" pitchFamily="34" charset="-122"/>
              </a:rPr>
              <a:t>数据模型（Data Model）</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它是数据特征的抽象。数据模型是数据库系统的核心与基础，它从抽象层次上描述了系统的</a:t>
            </a:r>
            <a:r>
              <a:rPr lang="zh-CN" altLang="zh-CN" sz="2400" dirty="0">
                <a:solidFill>
                  <a:srgbClr val="F0882E"/>
                </a:solidFill>
                <a:latin typeface="微软雅黑" panose="020B0503020204020204" pitchFamily="34" charset="-122"/>
                <a:ea typeface="微软雅黑" panose="020B0503020204020204" pitchFamily="34" charset="-122"/>
              </a:rPr>
              <a:t>静态特征、动态行为和</a:t>
            </a:r>
            <a:r>
              <a:rPr lang="en-US" altLang="zh-CN" sz="2000" dirty="0" err="1">
                <a:solidFill>
                  <a:schemeClr val="tx1">
                    <a:lumMod val="65000"/>
                    <a:lumOff val="35000"/>
                  </a:schemeClr>
                </a:solidFill>
                <a:latin typeface="微软雅黑" panose="020B0503020204020204" pitchFamily="34" charset="-122"/>
                <a:ea typeface="微软雅黑" panose="020B0503020204020204" pitchFamily="34" charset="-122"/>
              </a:rPr>
              <a:t>约束条件</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 ，为数据库系统的信息表示与操作提供了一个抽象的框架。</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7"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par>
                                <p:cTn id="10" presetID="26" presetClass="emph" presetSubtype="0" fill="hold" grpId="0" nodeType="withEffect">
                                  <p:stCondLst>
                                    <p:cond delay="0"/>
                                  </p:stCondLst>
                                  <p:childTnLst>
                                    <p:animEffect transition="out" filter="fade">
                                      <p:cBhvr>
                                        <p:cTn id="11" dur="500" tmFilter="0, 0; .2, .5; .8, .5; 1, 0"/>
                                        <p:tgtEl>
                                          <p:spTgt spid="7"/>
                                        </p:tgtEl>
                                      </p:cBhvr>
                                    </p:animEffect>
                                    <p:animScale>
                                      <p:cBhvr>
                                        <p:cTn id="12"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26"/>
          <p:cNvGrpSpPr/>
          <p:nvPr/>
        </p:nvGrpSpPr>
        <p:grpSpPr>
          <a:xfrm>
            <a:off x="4771631" y="2366533"/>
            <a:ext cx="2209802" cy="461665"/>
            <a:chOff x="1219943" y="2311191"/>
            <a:chExt cx="2209555" cy="615308"/>
          </a:xfrm>
        </p:grpSpPr>
        <p:sp>
          <p:nvSpPr>
            <p:cNvPr id="10" name="Text Box 3">
              <a:hlinkClick r:id="rId1" action="ppaction://hlinksldjump"/>
            </p:cNvPr>
            <p:cNvSpPr txBox="1">
              <a:spLocks noChangeArrowheads="1"/>
            </p:cNvSpPr>
            <p:nvPr/>
          </p:nvSpPr>
          <p:spPr bwMode="auto">
            <a:xfrm>
              <a:off x="1635823" y="2311191"/>
              <a:ext cx="1793675" cy="615308"/>
            </a:xfrm>
            <a:prstGeom prst="rect">
              <a:avLst/>
            </a:prstGeom>
            <a:noFill/>
            <a:ln w="9525">
              <a:noFill/>
              <a:miter lim="800000"/>
            </a:ln>
          </p:spPr>
          <p:txBody>
            <a:bodyPr>
              <a:spAutoFit/>
            </a:bodyPr>
            <a:lstStyle/>
            <a:p>
              <a:pPr>
                <a:spcBef>
                  <a:spcPct val="50000"/>
                </a:spcBef>
                <a:defRPr/>
              </a:pPr>
              <a:r>
                <a:rPr lang="zh-CN" altLang="en-US" sz="2400" dirty="0">
                  <a:solidFill>
                    <a:srgbClr val="0070C0"/>
                  </a:solidFill>
                  <a:latin typeface="微软雅黑" panose="020B0503020204020204" pitchFamily="34" charset="-122"/>
                  <a:ea typeface="微软雅黑" panose="020B0503020204020204" pitchFamily="34" charset="-122"/>
                  <a:hlinkClick r:id="rId1" action="ppaction://hlinksldjump"/>
                </a:rPr>
                <a:t>数据结构</a:t>
              </a:r>
              <a:endParaRPr lang="zh-CN" altLang="en-US" sz="2400" dirty="0">
                <a:solidFill>
                  <a:srgbClr val="0070C0"/>
                </a:solidFill>
                <a:latin typeface="微软雅黑" panose="020B0503020204020204" pitchFamily="34" charset="-122"/>
                <a:ea typeface="微软雅黑" panose="020B0503020204020204" pitchFamily="34" charset="-122"/>
              </a:endParaRPr>
            </a:p>
          </p:txBody>
        </p:sp>
        <p:pic>
          <p:nvPicPr>
            <p:cNvPr id="12" name="图片 32" descr="按扭-14.png"/>
            <p:cNvPicPr>
              <a:picLocks noChangeAspect="1"/>
            </p:cNvPicPr>
            <p:nvPr/>
          </p:nvPicPr>
          <p:blipFill>
            <a:blip r:embed="rId2" cstate="print"/>
            <a:stretch>
              <a:fillRect/>
            </a:stretch>
          </p:blipFill>
          <p:spPr>
            <a:xfrm>
              <a:off x="1219943" y="2317526"/>
              <a:ext cx="402819" cy="536579"/>
            </a:xfrm>
            <a:prstGeom prst="rect">
              <a:avLst/>
            </a:prstGeom>
            <a:noFill/>
            <a:ln w="9525">
              <a:noFill/>
            </a:ln>
          </p:spPr>
        </p:pic>
      </p:grpSp>
      <p:sp>
        <p:nvSpPr>
          <p:cNvPr id="9" name="TextBox 8"/>
          <p:cNvSpPr txBox="1"/>
          <p:nvPr/>
        </p:nvSpPr>
        <p:spPr>
          <a:xfrm>
            <a:off x="4816082" y="2390347"/>
            <a:ext cx="312906" cy="369332"/>
          </a:xfrm>
          <a:prstGeom prst="rect">
            <a:avLst/>
          </a:prstGeom>
          <a:noFill/>
        </p:spPr>
        <p:txBody>
          <a:bodyPr wrap="none">
            <a:spAutoFit/>
          </a:bodyPr>
          <a:lstStyle/>
          <a:p>
            <a:pPr>
              <a:defRPr/>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1</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grpSp>
        <p:nvGrpSpPr>
          <p:cNvPr id="15" name="组合 26"/>
          <p:cNvGrpSpPr/>
          <p:nvPr/>
        </p:nvGrpSpPr>
        <p:grpSpPr>
          <a:xfrm>
            <a:off x="4771631" y="3233310"/>
            <a:ext cx="2514601" cy="430887"/>
            <a:chOff x="1210418" y="2298523"/>
            <a:chExt cx="2514320" cy="574289"/>
          </a:xfrm>
        </p:grpSpPr>
        <p:sp>
          <p:nvSpPr>
            <p:cNvPr id="17" name="Text Box 3">
              <a:hlinkClick r:id="rId3" action="ppaction://hlinksldjump"/>
            </p:cNvPr>
            <p:cNvSpPr txBox="1">
              <a:spLocks noChangeArrowheads="1"/>
            </p:cNvSpPr>
            <p:nvPr/>
          </p:nvSpPr>
          <p:spPr bwMode="auto">
            <a:xfrm>
              <a:off x="1635821" y="2298523"/>
              <a:ext cx="2088917" cy="574289"/>
            </a:xfrm>
            <a:prstGeom prst="rect">
              <a:avLst/>
            </a:prstGeom>
            <a:noFill/>
            <a:ln w="9525">
              <a:noFill/>
              <a:miter lim="800000"/>
            </a:ln>
          </p:spPr>
          <p:txBody>
            <a:bodyPr>
              <a:spAutoFit/>
            </a:bodyPr>
            <a:lstStyle/>
            <a:p>
              <a:pPr>
                <a:spcBef>
                  <a:spcPct val="50000"/>
                </a:spcBef>
                <a:defRPr/>
              </a:pPr>
              <a:r>
                <a:rPr lang="zh-CN" altLang="en-US" sz="2200" dirty="0">
                  <a:solidFill>
                    <a:srgbClr val="0070C0"/>
                  </a:solidFill>
                  <a:latin typeface="微软雅黑" panose="020B0503020204020204" pitchFamily="34" charset="-122"/>
                  <a:ea typeface="微软雅黑" panose="020B0503020204020204" pitchFamily="34" charset="-122"/>
                  <a:hlinkClick r:id="rId3" action="ppaction://hlinksldjump"/>
                </a:rPr>
                <a:t>数据操作</a:t>
              </a:r>
              <a:endParaRPr lang="zh-CN" altLang="en-US" sz="2200" dirty="0">
                <a:solidFill>
                  <a:srgbClr val="0070C0"/>
                </a:solidFill>
                <a:latin typeface="微软雅黑" panose="020B0503020204020204" pitchFamily="34" charset="-122"/>
                <a:ea typeface="微软雅黑" panose="020B0503020204020204" pitchFamily="34" charset="-122"/>
              </a:endParaRPr>
            </a:p>
          </p:txBody>
        </p:sp>
        <p:pic>
          <p:nvPicPr>
            <p:cNvPr id="18" name="图片 32" descr="按扭-14.png"/>
            <p:cNvPicPr>
              <a:picLocks noChangeAspect="1"/>
            </p:cNvPicPr>
            <p:nvPr/>
          </p:nvPicPr>
          <p:blipFill>
            <a:blip r:embed="rId2" cstate="print"/>
            <a:stretch>
              <a:fillRect/>
            </a:stretch>
          </p:blipFill>
          <p:spPr>
            <a:xfrm>
              <a:off x="1210418" y="2317532"/>
              <a:ext cx="402819" cy="536579"/>
            </a:xfrm>
            <a:prstGeom prst="rect">
              <a:avLst/>
            </a:prstGeom>
            <a:noFill/>
            <a:ln w="9525">
              <a:noFill/>
            </a:ln>
          </p:spPr>
        </p:pic>
      </p:grpSp>
      <p:sp>
        <p:nvSpPr>
          <p:cNvPr id="16" name="TextBox 15"/>
          <p:cNvSpPr txBox="1"/>
          <p:nvPr/>
        </p:nvSpPr>
        <p:spPr>
          <a:xfrm>
            <a:off x="4825607" y="3266645"/>
            <a:ext cx="312906" cy="369332"/>
          </a:xfrm>
          <a:prstGeom prst="rect">
            <a:avLst/>
          </a:prstGeom>
          <a:noFill/>
        </p:spPr>
        <p:txBody>
          <a:bodyPr wrap="none">
            <a:spAutoFit/>
          </a:bodyPr>
          <a:lstStyle/>
          <a:p>
            <a:pPr>
              <a:defRPr/>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2</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grpSp>
        <p:nvGrpSpPr>
          <p:cNvPr id="20" name="组合 26"/>
          <p:cNvGrpSpPr/>
          <p:nvPr/>
        </p:nvGrpSpPr>
        <p:grpSpPr>
          <a:xfrm>
            <a:off x="4771637" y="4119136"/>
            <a:ext cx="3489325" cy="430887"/>
            <a:chOff x="1210418" y="2311193"/>
            <a:chExt cx="3488572" cy="575186"/>
          </a:xfrm>
        </p:grpSpPr>
        <p:sp>
          <p:nvSpPr>
            <p:cNvPr id="22" name="Text Box 3"/>
            <p:cNvSpPr txBox="1">
              <a:spLocks noChangeArrowheads="1"/>
            </p:cNvSpPr>
            <p:nvPr/>
          </p:nvSpPr>
          <p:spPr bwMode="auto">
            <a:xfrm>
              <a:off x="1635777" y="2311193"/>
              <a:ext cx="3063213" cy="575186"/>
            </a:xfrm>
            <a:prstGeom prst="rect">
              <a:avLst/>
            </a:prstGeom>
            <a:noFill/>
            <a:ln w="9525">
              <a:noFill/>
              <a:miter lim="800000"/>
            </a:ln>
          </p:spPr>
          <p:txBody>
            <a:bodyPr>
              <a:spAutoFit/>
            </a:bodyPr>
            <a:lstStyle/>
            <a:p>
              <a:pPr>
                <a:spcBef>
                  <a:spcPct val="50000"/>
                </a:spcBef>
                <a:defRPr/>
              </a:pPr>
              <a:r>
                <a:rPr lang="zh-CN" altLang="en-US" sz="2200" dirty="0">
                  <a:solidFill>
                    <a:srgbClr val="0070C0"/>
                  </a:solidFill>
                  <a:latin typeface="微软雅黑" panose="020B0503020204020204" pitchFamily="34" charset="-122"/>
                  <a:ea typeface="微软雅黑" panose="020B0503020204020204" pitchFamily="34" charset="-122"/>
                  <a:hlinkClick r:id="rId4" action="ppaction://hlinksldjump"/>
                </a:rPr>
                <a:t>数据的约束条件</a:t>
              </a:r>
              <a:endParaRPr lang="zh-CN" altLang="en-US" sz="2200" dirty="0">
                <a:solidFill>
                  <a:srgbClr val="0070C0"/>
                </a:solidFill>
                <a:latin typeface="微软雅黑" panose="020B0503020204020204" pitchFamily="34" charset="-122"/>
                <a:ea typeface="微软雅黑" panose="020B0503020204020204" pitchFamily="34" charset="-122"/>
              </a:endParaRPr>
            </a:p>
          </p:txBody>
        </p:sp>
        <p:pic>
          <p:nvPicPr>
            <p:cNvPr id="23" name="图片 32" descr="按扭-14.png"/>
            <p:cNvPicPr>
              <a:picLocks noChangeAspect="1"/>
            </p:cNvPicPr>
            <p:nvPr/>
          </p:nvPicPr>
          <p:blipFill>
            <a:blip r:embed="rId2" cstate="print"/>
            <a:stretch>
              <a:fillRect/>
            </a:stretch>
          </p:blipFill>
          <p:spPr>
            <a:xfrm>
              <a:off x="1210418" y="2317532"/>
              <a:ext cx="402819" cy="536578"/>
            </a:xfrm>
            <a:prstGeom prst="rect">
              <a:avLst/>
            </a:prstGeom>
            <a:noFill/>
            <a:ln w="9525">
              <a:noFill/>
            </a:ln>
          </p:spPr>
        </p:pic>
      </p:grpSp>
      <p:sp>
        <p:nvSpPr>
          <p:cNvPr id="21" name="TextBox 18"/>
          <p:cNvSpPr txBox="1"/>
          <p:nvPr/>
        </p:nvSpPr>
        <p:spPr>
          <a:xfrm>
            <a:off x="4825613" y="4142949"/>
            <a:ext cx="312906" cy="369332"/>
          </a:xfrm>
          <a:prstGeom prst="rect">
            <a:avLst/>
          </a:prstGeom>
          <a:noFill/>
        </p:spPr>
        <p:txBody>
          <a:bodyPr wrap="none">
            <a:spAutoFit/>
          </a:bodyPr>
          <a:lstStyle/>
          <a:p>
            <a:pPr>
              <a:defRPr/>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3</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27" name="文本框 26"/>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28"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9" name="MH_Others_1"/>
          <p:cNvSpPr/>
          <p:nvPr>
            <p:custDataLst>
              <p:tags r:id="rId5"/>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0" name="直接连接符 29"/>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28"/>
                                        </p:tgtEl>
                                      </p:cBhvr>
                                    </p:animEffect>
                                    <p:animScale>
                                      <p:cBhvr>
                                        <p:cTn id="7" dur="250" autoRev="1"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1784625" y="2094119"/>
            <a:ext cx="8622750" cy="1353704"/>
          </a:xfrm>
          <a:prstGeom prst="rect">
            <a:avLst/>
          </a:prstGeom>
        </p:spPr>
        <p:txBody>
          <a:bodyPr wrap="square">
            <a:spAutoFit/>
          </a:bodyPr>
          <a:lstStyle/>
          <a:p>
            <a:pPr>
              <a:lnSpc>
                <a:spcPct val="200000"/>
              </a:lnSpc>
            </a:pPr>
            <a:r>
              <a:rPr lang="zh-CN" altLang="zh-CN" sz="2400" dirty="0">
                <a:solidFill>
                  <a:srgbClr val="F0882E"/>
                </a:solidFill>
                <a:latin typeface="微软雅黑" panose="020B0503020204020204" pitchFamily="34" charset="-122"/>
                <a:ea typeface="微软雅黑" panose="020B0503020204020204" pitchFamily="34" charset="-122"/>
              </a:rPr>
              <a:t>数据结构:</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主要描述数据的类型、内容、性质以及数据间的联系等，是对系统静态特征的描述。</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0"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1"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 calcmode="lin" valueType="num">
                                      <p:cBhvr>
                                        <p:cTn id="7" dur="1000" fill="hold"/>
                                        <p:tgtEl>
                                          <p:spTgt spid="2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xEl>
                                              <p:pRg st="0" end="0"/>
                                            </p:txEl>
                                          </p:spTgt>
                                        </p:tgtEl>
                                      </p:cBhvr>
                                    </p:animEffect>
                                  </p:childTnLst>
                                </p:cTn>
                              </p:par>
                              <p:par>
                                <p:cTn id="10" presetID="26" presetClass="emph" presetSubtype="0" fill="hold" grpId="0" nodeType="withEffect">
                                  <p:stCondLst>
                                    <p:cond delay="0"/>
                                  </p:stCondLst>
                                  <p:childTnLst>
                                    <p:animEffect transition="out" filter="fade">
                                      <p:cBhvr>
                                        <p:cTn id="11" dur="500" tmFilter="0, 0; .2, .5; .8, .5; 1, 0"/>
                                        <p:tgtEl>
                                          <p:spTgt spid="10"/>
                                        </p:tgtEl>
                                      </p:cBhvr>
                                    </p:animEffect>
                                    <p:animScale>
                                      <p:cBhvr>
                                        <p:cTn id="12"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06911" y="1475319"/>
            <a:ext cx="9178179" cy="2690160"/>
          </a:xfrm>
          <a:prstGeom prst="rect">
            <a:avLst/>
          </a:prstGeom>
        </p:spPr>
        <p:txBody>
          <a:bodyPr wrap="square">
            <a:spAutoFit/>
          </a:bodyPr>
          <a:lstStyle/>
          <a:p>
            <a:pPr>
              <a:lnSpc>
                <a:spcPct val="200000"/>
              </a:lnSpc>
            </a:pPr>
            <a:endParaRPr lang="zh-CN" altLang="zh-CN" sz="2000" kern="0" dirty="0">
              <a:latin typeface="+mn-ea"/>
              <a:cs typeface="+mn-ea"/>
            </a:endParaRPr>
          </a:p>
          <a:p>
            <a:pPr>
              <a:lnSpc>
                <a:spcPct val="200000"/>
              </a:lnSpc>
            </a:pPr>
            <a:r>
              <a:rPr lang="zh-CN" altLang="zh-CN" sz="2400" dirty="0">
                <a:solidFill>
                  <a:srgbClr val="F0882E"/>
                </a:solidFill>
                <a:latin typeface="微软雅黑" panose="020B0503020204020204" pitchFamily="34" charset="-122"/>
                <a:ea typeface="微软雅黑" panose="020B0503020204020204" pitchFamily="34" charset="-122"/>
              </a:rPr>
              <a:t>数据操作:</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主要描述在相应的数据结构上的操作类型和操作方式，是对系统动态特征的描述。</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endParaRPr lang="zh-CN" altLang="zh-CN" sz="2000" kern="0" dirty="0">
              <a:latin typeface="+mn-ea"/>
              <a:cs typeface="+mn-ea"/>
            </a:endParaRPr>
          </a:p>
        </p:txBody>
      </p:sp>
      <p:sp>
        <p:nvSpPr>
          <p:cNvPr id="10" name="箭头: V 形 9">
            <a:hlinkClick r:id="rId1" action="ppaction://hlinksldjump"/>
          </p:cNvPr>
          <p:cNvSpPr/>
          <p:nvPr/>
        </p:nvSpPr>
        <p:spPr>
          <a:xfrm>
            <a:off x="9354588" y="5271310"/>
            <a:ext cx="997528" cy="382385"/>
          </a:xfrm>
          <a:prstGeom prst="chevron">
            <a:avLst/>
          </a:prstGeom>
          <a:solidFill>
            <a:srgbClr val="F088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微软雅黑" panose="020B0503020204020204" pitchFamily="34" charset="-122"/>
                <a:ea typeface="微软雅黑" panose="020B0503020204020204" pitchFamily="34" charset="-122"/>
              </a:rPr>
              <a:t>返回</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3"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4"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5" name="直接连接符 14"/>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p:cTn id="7"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xEl>
                                              <p:pRg st="1" end="1"/>
                                            </p:txEl>
                                          </p:spTgt>
                                        </p:tgtEl>
                                      </p:cBhvr>
                                    </p:animEffect>
                                  </p:childTnLst>
                                </p:cTn>
                              </p:par>
                              <p:par>
                                <p:cTn id="10" presetID="26" presetClass="emph" presetSubtype="0" fill="hold" grpId="0" nodeType="with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sp>
        <p:nvSpPr>
          <p:cNvPr id="9" name="矩形 8"/>
          <p:cNvSpPr/>
          <p:nvPr/>
        </p:nvSpPr>
        <p:spPr>
          <a:xfrm>
            <a:off x="1714500" y="1953615"/>
            <a:ext cx="8763000" cy="2062103"/>
          </a:xfrm>
          <a:prstGeom prst="rect">
            <a:avLst/>
          </a:prstGeom>
        </p:spPr>
        <p:txBody>
          <a:bodyPr wrap="square">
            <a:spAutoFit/>
          </a:bodyPr>
          <a:lstStyle/>
          <a:p>
            <a:pPr>
              <a:lnSpc>
                <a:spcPct val="200000"/>
              </a:lnSpc>
            </a:pPr>
            <a:r>
              <a:rPr lang="zh-CN" altLang="zh-CN" sz="2400" dirty="0">
                <a:solidFill>
                  <a:srgbClr val="F0882E"/>
                </a:solidFill>
                <a:latin typeface="微软雅黑" panose="020B0503020204020204" pitchFamily="34" charset="-122"/>
                <a:ea typeface="微软雅黑" panose="020B0503020204020204" pitchFamily="34" charset="-122"/>
              </a:rPr>
              <a:t>数据的约束条件：</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主要描述数据结构内数据间的语法、词义联系、他们之间的制约和依存关系，以及数据动态变化的规则，以保证数据的正确、有效和相容。</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8" name="箭头: V 形 7">
            <a:hlinkClick r:id="rId2" action="ppaction://hlinksldjump"/>
          </p:cNvPr>
          <p:cNvSpPr/>
          <p:nvPr/>
        </p:nvSpPr>
        <p:spPr>
          <a:xfrm>
            <a:off x="9354588" y="5271310"/>
            <a:ext cx="997528" cy="382385"/>
          </a:xfrm>
          <a:prstGeom prst="chevron">
            <a:avLst/>
          </a:prstGeom>
          <a:solidFill>
            <a:srgbClr val="F088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微软雅黑" panose="020B0503020204020204" pitchFamily="34" charset="-122"/>
                <a:ea typeface="微软雅黑" panose="020B0503020204020204" pitchFamily="34" charset="-122"/>
              </a:rPr>
              <a:t>返回</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4658361" y="1062477"/>
            <a:ext cx="2632452"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1.4.1 </a:t>
            </a:r>
            <a:r>
              <a:rPr lang="zh-CN" altLang="en-US" sz="2000" dirty="0">
                <a:solidFill>
                  <a:srgbClr val="F0882E"/>
                </a:solidFill>
                <a:latin typeface="微软雅黑" panose="020B0503020204020204" pitchFamily="34" charset="-122"/>
                <a:ea typeface="微软雅黑" panose="020B0503020204020204" pitchFamily="34" charset="-122"/>
                <a:sym typeface="+mn-ea"/>
              </a:rPr>
              <a:t>数据模型的概念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3"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8" name="MH_Others_1"/>
          <p:cNvSpPr/>
          <p:nvPr>
            <p:custDataLst>
              <p:tags r:id="rId3"/>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9" name="直接连接符 18"/>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xEl>
                                              <p:pRg st="0" end="0"/>
                                            </p:txEl>
                                          </p:spTgt>
                                        </p:tgtEl>
                                      </p:cBhvr>
                                    </p:animEffect>
                                  </p:childTnLst>
                                </p:cTn>
                              </p:par>
                              <p:par>
                                <p:cTn id="10" presetID="26" presetClass="emph" presetSubtype="0" fill="hold" grpId="0" nodeType="with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p:cTn id="17" dur="10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18" dur="1000" fill="hold"/>
                                        <p:tgtEl>
                                          <p:spTgt spid="9">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1757363" y="1540757"/>
            <a:ext cx="8677274" cy="4647426"/>
          </a:xfrm>
          <a:prstGeom prst="rect">
            <a:avLst/>
          </a:prstGeom>
        </p:spPr>
        <p:txBody>
          <a:bodyPr wrap="square">
            <a:spAutoFit/>
          </a:bodyPr>
          <a:lstStyle/>
          <a:p>
            <a:pPr indent="266700" algn="just" eaLnBrk="0" fontAlgn="base" hangingPunct="0">
              <a:lnSpc>
                <a:spcPct val="200000"/>
              </a:lnSpc>
              <a:spcBef>
                <a:spcPct val="0"/>
              </a:spcBef>
              <a:defRPr/>
            </a:pPr>
            <a:r>
              <a:rPr lang="zh-CN" altLang="zh-CN" sz="2400" dirty="0">
                <a:solidFill>
                  <a:srgbClr val="F0882E"/>
                </a:solidFill>
                <a:latin typeface="微软雅黑" panose="020B0503020204020204" pitchFamily="34" charset="-122"/>
                <a:ea typeface="微软雅黑" panose="020B0503020204020204" pitchFamily="34" charset="-122"/>
                <a:sym typeface="+mn-ea"/>
              </a:rPr>
              <a:t>（</a:t>
            </a:r>
            <a:r>
              <a:rPr lang="en-US" altLang="zh-CN" sz="2400" dirty="0">
                <a:solidFill>
                  <a:srgbClr val="F0882E"/>
                </a:solidFill>
                <a:latin typeface="微软雅黑" panose="020B0503020204020204" pitchFamily="34" charset="-122"/>
                <a:ea typeface="微软雅黑" panose="020B0503020204020204" pitchFamily="34" charset="-122"/>
                <a:sym typeface="+mn-ea"/>
              </a:rPr>
              <a:t>1</a:t>
            </a:r>
            <a:r>
              <a:rPr lang="zh-CN" altLang="zh-CN" sz="2400" dirty="0">
                <a:solidFill>
                  <a:srgbClr val="F0882E"/>
                </a:solidFill>
                <a:latin typeface="微软雅黑" panose="020B0503020204020204" pitchFamily="34" charset="-122"/>
                <a:ea typeface="微软雅黑" panose="020B0503020204020204" pitchFamily="34" charset="-122"/>
                <a:sym typeface="+mn-ea"/>
              </a:rPr>
              <a:t>）概念模型：</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也称为信息模型，是一种面向</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用户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、面向</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客观世界</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的模型，主要用来描述世界的</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概念化</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结构。概念模型是现实世界到信息世界的第一次抽象，用于信息世界的建模，是数据库设计人员的有利工具，也是数据库设计人员与用户之间交流的语言。</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algn="just" eaLnBrk="0" fontAlgn="base" hangingPunct="0">
              <a:lnSpc>
                <a:spcPct val="200000"/>
              </a:lnSpc>
              <a:spcBef>
                <a:spcPct val="0"/>
              </a:spcBef>
              <a:defRPr/>
            </a:pPr>
            <a:r>
              <a:rPr lang="zh-CN" altLang="zh-CN" sz="2400" dirty="0">
                <a:solidFill>
                  <a:srgbClr val="F0882E"/>
                </a:solidFill>
                <a:latin typeface="微软雅黑" panose="020B0503020204020204" pitchFamily="34" charset="-122"/>
                <a:ea typeface="微软雅黑" panose="020B0503020204020204" pitchFamily="34" charset="-122"/>
                <a:sym typeface="+mn-ea"/>
              </a:rPr>
              <a:t>（</a:t>
            </a:r>
            <a:r>
              <a:rPr lang="en-US" altLang="zh-CN" sz="2400" dirty="0">
                <a:solidFill>
                  <a:srgbClr val="F0882E"/>
                </a:solidFill>
                <a:latin typeface="微软雅黑" panose="020B0503020204020204" pitchFamily="34" charset="-122"/>
                <a:ea typeface="微软雅黑" panose="020B0503020204020204" pitchFamily="34" charset="-122"/>
                <a:sym typeface="+mn-ea"/>
              </a:rPr>
              <a:t>2</a:t>
            </a:r>
            <a:r>
              <a:rPr lang="zh-CN" altLang="zh-CN" sz="2400" dirty="0">
                <a:solidFill>
                  <a:srgbClr val="F0882E"/>
                </a:solidFill>
                <a:latin typeface="微软雅黑" panose="020B0503020204020204" pitchFamily="34" charset="-122"/>
                <a:ea typeface="微软雅黑" panose="020B0503020204020204" pitchFamily="34" charset="-122"/>
                <a:sym typeface="+mn-ea"/>
              </a:rPr>
              <a:t>）数据模型：</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它直接面向数据库的逻辑结构，是现实世界的第二次抽象。它是按计算机系统的观点对数据建模，主要用于</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DBMS</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的实现。目前最常用的数据模型主要包括层次模型、网状模型和关系模型</a:t>
            </a:r>
            <a:r>
              <a:rPr lang="zh-CN" altLang="zh-CN" kern="1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kern="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689978" y="1062894"/>
            <a:ext cx="2375971" cy="499624"/>
          </a:xfrm>
          <a:prstGeom prst="rect">
            <a:avLst/>
          </a:prstGeom>
          <a:noFill/>
        </p:spPr>
        <p:txBody>
          <a:bodyPr wrap="none" rtlCol="0" anchor="t">
            <a:spAutoFit/>
          </a:bodyPr>
          <a:lstStyle/>
          <a:p>
            <a:pPr marL="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1.4.2 </a:t>
            </a:r>
            <a:r>
              <a:rPr lang="zh-CN" altLang="zh-CN" sz="2000" dirty="0">
                <a:solidFill>
                  <a:srgbClr val="F0882E"/>
                </a:solidFill>
                <a:latin typeface="微软雅黑" panose="020B0503020204020204" pitchFamily="34" charset="-122"/>
                <a:ea typeface="微软雅黑" panose="020B0503020204020204" pitchFamily="34" charset="-122"/>
                <a:sym typeface="+mn-ea"/>
              </a:rPr>
              <a:t>数据模型分类</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8"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2971800" y="2930843"/>
            <a:ext cx="6248400" cy="3352800"/>
          </a:xfrm>
          <a:prstGeom prst="ellipse">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defRPr/>
            </a:pPr>
            <a:endParaRPr lang="zh-CN" altLang="en-US" dirty="0">
              <a:solidFill>
                <a:schemeClr val="accent2">
                  <a:lumMod val="50000"/>
                </a:schemeClr>
              </a:solidFill>
            </a:endParaRPr>
          </a:p>
        </p:txBody>
      </p:sp>
      <p:sp>
        <p:nvSpPr>
          <p:cNvPr id="6" name="矩形 5"/>
          <p:cNvSpPr/>
          <p:nvPr/>
        </p:nvSpPr>
        <p:spPr>
          <a:xfrm>
            <a:off x="3849370" y="3689034"/>
            <a:ext cx="995680" cy="583565"/>
          </a:xfrm>
          <a:prstGeom prst="rect">
            <a:avLst/>
          </a:prstGeom>
          <a:noFill/>
          <a:ln w="9525">
            <a:solidFill>
              <a:schemeClr val="bg1"/>
            </a:solidFill>
          </a:ln>
        </p:spPr>
        <p:txBody>
          <a:bodyPr wrap="none">
            <a:spAutoFit/>
          </a:bodyPr>
          <a:lstStyle/>
          <a:p>
            <a:pPr eaLnBrk="1" hangingPunct="1"/>
            <a:r>
              <a:rPr lang="zh-CN" altLang="en-US" sz="3200" b="1" dirty="0">
                <a:solidFill>
                  <a:schemeClr val="accent2">
                    <a:lumMod val="75000"/>
                  </a:schemeClr>
                </a:solidFill>
                <a:latin typeface="微软雅黑" panose="020B0503020204020204" pitchFamily="34" charset="-122"/>
                <a:ea typeface="微软雅黑" panose="020B0503020204020204" pitchFamily="34" charset="-122"/>
              </a:rPr>
              <a:t>课程</a:t>
            </a:r>
            <a:endParaRPr lang="zh-CN" altLang="en-US" sz="3200"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7" name="矩形 6"/>
          <p:cNvSpPr/>
          <p:nvPr/>
        </p:nvSpPr>
        <p:spPr>
          <a:xfrm>
            <a:off x="4872990" y="3127694"/>
            <a:ext cx="1005403" cy="584775"/>
          </a:xfrm>
          <a:prstGeom prst="rect">
            <a:avLst/>
          </a:prstGeom>
          <a:noFill/>
          <a:ln w="9525">
            <a:noFill/>
          </a:ln>
        </p:spPr>
        <p:txBody>
          <a:bodyPr wrap="none">
            <a:spAutoFit/>
          </a:bodyPr>
          <a:lstStyle/>
          <a:p>
            <a:pPr eaLnBrk="1" hangingPunct="1"/>
            <a:r>
              <a:rPr lang="zh-CN" altLang="en-US" sz="3200" b="1" dirty="0">
                <a:solidFill>
                  <a:schemeClr val="accent2">
                    <a:lumMod val="75000"/>
                  </a:schemeClr>
                </a:solidFill>
                <a:latin typeface="微软雅黑" panose="020B0503020204020204" pitchFamily="34" charset="-122"/>
                <a:ea typeface="微软雅黑" panose="020B0503020204020204" pitchFamily="34" charset="-122"/>
              </a:rPr>
              <a:t>部门</a:t>
            </a:r>
            <a:endParaRPr lang="zh-CN" altLang="en-US" sz="3200"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6168390" y="3105469"/>
            <a:ext cx="995680" cy="583565"/>
          </a:xfrm>
          <a:prstGeom prst="rect">
            <a:avLst/>
          </a:prstGeom>
          <a:noFill/>
          <a:ln w="9525">
            <a:noFill/>
          </a:ln>
        </p:spPr>
        <p:txBody>
          <a:bodyPr wrap="none">
            <a:spAutoFit/>
          </a:bodyPr>
          <a:lstStyle/>
          <a:p>
            <a:r>
              <a:rPr lang="zh-CN" altLang="en-US" sz="3200" b="1" dirty="0">
                <a:solidFill>
                  <a:schemeClr val="accent2">
                    <a:lumMod val="75000"/>
                  </a:schemeClr>
                </a:solidFill>
                <a:latin typeface="微软雅黑" panose="020B0503020204020204" pitchFamily="34" charset="-122"/>
                <a:ea typeface="微软雅黑" panose="020B0503020204020204" pitchFamily="34" charset="-122"/>
              </a:rPr>
              <a:t>老师</a:t>
            </a:r>
            <a:endParaRPr lang="zh-CN" altLang="en-US" sz="3200"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7581265" y="3711259"/>
            <a:ext cx="995680" cy="583565"/>
          </a:xfrm>
          <a:prstGeom prst="rect">
            <a:avLst/>
          </a:prstGeom>
          <a:noFill/>
          <a:ln w="9525">
            <a:noFill/>
          </a:ln>
        </p:spPr>
        <p:txBody>
          <a:bodyPr wrap="none">
            <a:spAutoFit/>
          </a:bodyPr>
          <a:lstStyle/>
          <a:p>
            <a:r>
              <a:rPr lang="zh-CN" altLang="en-US" sz="3200" b="1" dirty="0">
                <a:solidFill>
                  <a:schemeClr val="accent2">
                    <a:lumMod val="75000"/>
                  </a:schemeClr>
                </a:solidFill>
                <a:latin typeface="微软雅黑" panose="020B0503020204020204" pitchFamily="34" charset="-122"/>
                <a:ea typeface="微软雅黑" panose="020B0503020204020204" pitchFamily="34" charset="-122"/>
              </a:rPr>
              <a:t>学生</a:t>
            </a:r>
            <a:endParaRPr lang="zh-CN" altLang="en-US" sz="3200"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3750628" y="4491039"/>
            <a:ext cx="995680" cy="583565"/>
          </a:xfrm>
          <a:prstGeom prst="rect">
            <a:avLst/>
          </a:prstGeom>
          <a:noFill/>
          <a:ln w="9525">
            <a:noFill/>
          </a:ln>
        </p:spPr>
        <p:txBody>
          <a:bodyPr wrap="none">
            <a:spAutoFit/>
          </a:bodyPr>
          <a:lstStyle/>
          <a:p>
            <a:pPr eaLnBrk="1" hangingPunct="1"/>
            <a:r>
              <a:rPr lang="zh-CN" altLang="en-US" sz="3200" b="1" dirty="0">
                <a:solidFill>
                  <a:srgbClr val="FF0000"/>
                </a:solidFill>
                <a:latin typeface="微软雅黑" panose="020B0503020204020204" pitchFamily="34" charset="-122"/>
                <a:ea typeface="微软雅黑" panose="020B0503020204020204" pitchFamily="34" charset="-122"/>
              </a:rPr>
              <a:t>选课</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2" name="矩形 11"/>
          <p:cNvSpPr/>
          <p:nvPr/>
        </p:nvSpPr>
        <p:spPr>
          <a:xfrm>
            <a:off x="5468303" y="4078289"/>
            <a:ext cx="1808480" cy="1076325"/>
          </a:xfrm>
          <a:prstGeom prst="rect">
            <a:avLst/>
          </a:prstGeom>
          <a:noFill/>
          <a:ln w="9525">
            <a:noFill/>
          </a:ln>
        </p:spPr>
        <p:txBody>
          <a:bodyPr wrap="none">
            <a:spAutoFit/>
          </a:bodyPr>
          <a:lstStyle/>
          <a:p>
            <a:r>
              <a:rPr lang="zh-CN" altLang="en-US" sz="3200" b="1" dirty="0">
                <a:solidFill>
                  <a:srgbClr val="FF0000"/>
                </a:solidFill>
                <a:latin typeface="微软雅黑" panose="020B0503020204020204" pitchFamily="34" charset="-122"/>
                <a:ea typeface="微软雅黑" panose="020B0503020204020204" pitchFamily="34" charset="-122"/>
              </a:rPr>
              <a:t>部门与职</a:t>
            </a:r>
            <a:endParaRPr lang="en-US" altLang="zh-CN" sz="3200" b="1" dirty="0">
              <a:solidFill>
                <a:srgbClr val="FF0000"/>
              </a:solidFill>
              <a:latin typeface="微软雅黑" panose="020B0503020204020204" pitchFamily="34" charset="-122"/>
              <a:ea typeface="微软雅黑" panose="020B0503020204020204" pitchFamily="34" charset="-122"/>
            </a:endParaRPr>
          </a:p>
          <a:p>
            <a:r>
              <a:rPr lang="zh-CN" altLang="en-US" sz="3200" b="1" dirty="0">
                <a:solidFill>
                  <a:srgbClr val="FF0000"/>
                </a:solidFill>
                <a:latin typeface="微软雅黑" panose="020B0503020204020204" pitchFamily="34" charset="-122"/>
                <a:ea typeface="微软雅黑" panose="020B0503020204020204" pitchFamily="34" charset="-122"/>
              </a:rPr>
              <a:t>工的关系</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3" name="矩形 12"/>
          <p:cNvSpPr/>
          <p:nvPr/>
        </p:nvSpPr>
        <p:spPr>
          <a:xfrm>
            <a:off x="4466273" y="5317174"/>
            <a:ext cx="1402080" cy="583565"/>
          </a:xfrm>
          <a:prstGeom prst="rect">
            <a:avLst/>
          </a:prstGeom>
        </p:spPr>
        <p:txBody>
          <a:bodyPr wrap="none">
            <a:spAutoFit/>
          </a:bodyPr>
          <a:lstStyle/>
          <a:p>
            <a:pPr eaLnBrk="0" fontAlgn="base" hangingPunct="0">
              <a:spcBef>
                <a:spcPct val="0"/>
              </a:spcBef>
              <a:spcAft>
                <a:spcPct val="0"/>
              </a:spcAft>
              <a:defRPr/>
            </a:pPr>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河南省</a:t>
            </a:r>
            <a:endParaRPr lang="zh-CN" altLang="en-US" sz="3200" b="1" dirty="0">
              <a:solidFill>
                <a:schemeClr val="accent2">
                  <a:lumMod val="50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6593523" y="5218749"/>
            <a:ext cx="1402080" cy="583565"/>
          </a:xfrm>
          <a:prstGeom prst="rect">
            <a:avLst/>
          </a:prstGeom>
        </p:spPr>
        <p:txBody>
          <a:bodyPr wrap="none">
            <a:spAutoFit/>
          </a:bodyPr>
          <a:lstStyle/>
          <a:p>
            <a:pPr eaLnBrk="0" fontAlgn="base" hangingPunct="0">
              <a:spcBef>
                <a:spcPct val="0"/>
              </a:spcBef>
              <a:spcAft>
                <a:spcPct val="0"/>
              </a:spcAft>
              <a:defRPr/>
            </a:pPr>
            <a:r>
              <a:rPr lang="zh-CN" altLang="en-US" sz="3200" b="1" dirty="0">
                <a:solidFill>
                  <a:schemeClr val="accent2">
                    <a:lumMod val="50000"/>
                  </a:schemeClr>
                </a:solidFill>
                <a:latin typeface="微软雅黑" panose="020B0503020204020204" pitchFamily="34" charset="-122"/>
                <a:ea typeface="微软雅黑" panose="020B0503020204020204" pitchFamily="34" charset="-122"/>
              </a:rPr>
              <a:t>郑州市</a:t>
            </a:r>
            <a:endParaRPr lang="zh-CN" altLang="en-US" sz="3200" b="1" dirty="0">
              <a:solidFill>
                <a:schemeClr val="accent2">
                  <a:lumMod val="50000"/>
                </a:schemeClr>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9" name="文本框 18"/>
          <p:cNvSpPr txBox="1"/>
          <p:nvPr/>
        </p:nvSpPr>
        <p:spPr>
          <a:xfrm>
            <a:off x="2084325" y="1604645"/>
            <a:ext cx="8248015" cy="460375"/>
          </a:xfrm>
          <a:prstGeom prst="rect">
            <a:avLst/>
          </a:prstGeom>
          <a:noFill/>
        </p:spPr>
        <p:txBody>
          <a:bodyPr wrap="none" rtlCol="0" anchor="t">
            <a:spAutoFit/>
          </a:bodyPr>
          <a:lstStyle/>
          <a:p>
            <a:r>
              <a:rPr lang="zh-CN" altLang="en-US" sz="2400" dirty="0">
                <a:solidFill>
                  <a:srgbClr val="F0882E"/>
                </a:solidFill>
                <a:latin typeface="微软雅黑" panose="020B0503020204020204" pitchFamily="34" charset="-122"/>
                <a:ea typeface="微软雅黑" panose="020B0503020204020204" pitchFamily="34" charset="-122"/>
                <a:sym typeface="+mn-ea"/>
              </a:rPr>
              <a:t>（</a:t>
            </a:r>
            <a:r>
              <a:rPr lang="en-US" altLang="zh-CN" sz="2400" dirty="0">
                <a:solidFill>
                  <a:srgbClr val="F0882E"/>
                </a:solidFill>
                <a:latin typeface="微软雅黑" panose="020B0503020204020204" pitchFamily="34" charset="-122"/>
                <a:ea typeface="微软雅黑" panose="020B0503020204020204" pitchFamily="34" charset="-122"/>
                <a:sym typeface="+mn-ea"/>
              </a:rPr>
              <a:t>1</a:t>
            </a:r>
            <a:r>
              <a:rPr lang="zh-CN" altLang="en-US" sz="2400" dirty="0">
                <a:solidFill>
                  <a:srgbClr val="F0882E"/>
                </a:solidFill>
                <a:latin typeface="微软雅黑" panose="020B0503020204020204" pitchFamily="34" charset="-122"/>
                <a:ea typeface="微软雅黑" panose="020B0503020204020204" pitchFamily="34" charset="-122"/>
                <a:sym typeface="+mn-ea"/>
              </a:rPr>
              <a:t>）</a:t>
            </a:r>
            <a:r>
              <a:rPr lang="zh-CN" altLang="zh-CN" sz="2400" dirty="0">
                <a:solidFill>
                  <a:srgbClr val="F0882E"/>
                </a:solidFill>
                <a:latin typeface="微软雅黑" panose="020B0503020204020204" pitchFamily="34" charset="-122"/>
                <a:ea typeface="微软雅黑" panose="020B0503020204020204" pitchFamily="34" charset="-122"/>
                <a:sym typeface="+mn-ea"/>
              </a:rPr>
              <a:t>实体</a:t>
            </a:r>
            <a:r>
              <a:rPr lang="en-US" altLang="zh-CN" sz="2400" dirty="0">
                <a:solidFill>
                  <a:srgbClr val="F0882E"/>
                </a:solidFill>
                <a:latin typeface="微软雅黑" panose="020B0503020204020204" pitchFamily="34" charset="-122"/>
                <a:ea typeface="微软雅黑" panose="020B0503020204020204" pitchFamily="34" charset="-122"/>
                <a:sym typeface="+mn-ea"/>
              </a:rPr>
              <a:t>(Entity)</a:t>
            </a:r>
            <a:r>
              <a:rPr lang="zh-CN" altLang="zh-CN" sz="2400" dirty="0">
                <a:solidFill>
                  <a:srgbClr val="F0882E"/>
                </a:solidFill>
                <a:latin typeface="微软雅黑" panose="020B0503020204020204" pitchFamily="34" charset="-122"/>
                <a:ea typeface="微软雅黑" panose="020B0503020204020204" pitchFamily="34" charset="-122"/>
                <a:sym typeface="+mn-ea"/>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是指客观世界中存在并且可以相互区分的事物</a:t>
            </a: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0" name="圆角矩形 19"/>
          <p:cNvSpPr/>
          <p:nvPr/>
        </p:nvSpPr>
        <p:spPr>
          <a:xfrm>
            <a:off x="5490661" y="2030658"/>
            <a:ext cx="1233577" cy="552090"/>
          </a:xfrm>
          <a:prstGeom prst="roundRect">
            <a:avLst/>
          </a:prstGeom>
          <a:ln>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p>
        </p:txBody>
      </p:sp>
      <p:sp>
        <p:nvSpPr>
          <p:cNvPr id="21" name="矩形 20"/>
          <p:cNvSpPr/>
          <p:nvPr/>
        </p:nvSpPr>
        <p:spPr>
          <a:xfrm>
            <a:off x="5552403" y="2066062"/>
            <a:ext cx="1114408" cy="461665"/>
          </a:xfrm>
          <a:prstGeom prst="rect">
            <a:avLst/>
          </a:prstGeom>
          <a:solidFill>
            <a:schemeClr val="accent2"/>
          </a:solidFill>
        </p:spPr>
        <p:style>
          <a:lnRef idx="3">
            <a:schemeClr val="lt1"/>
          </a:lnRef>
          <a:fillRef idx="1">
            <a:schemeClr val="accent4"/>
          </a:fillRef>
          <a:effectRef idx="1">
            <a:schemeClr val="accent4"/>
          </a:effectRef>
          <a:fontRef idx="minor">
            <a:schemeClr val="lt1"/>
          </a:fontRef>
        </p:style>
        <p:txBody>
          <a:bodyPr wrap="square">
            <a:spAutoFit/>
          </a:bodyPr>
          <a:lstStyle/>
          <a:p>
            <a:pPr lvl="0" algn="ctr" eaLnBrk="0" fontAlgn="base" hangingPunct="0">
              <a:spcBef>
                <a:spcPct val="0"/>
              </a:spcBef>
              <a:spcAft>
                <a:spcPct val="0"/>
              </a:spcAft>
              <a:defRPr/>
            </a:pPr>
            <a:r>
              <a:rPr lang="zh-CN" altLang="en-US" sz="2400" dirty="0" smtClean="0">
                <a:solidFill>
                  <a:prstClr val="white"/>
                </a:solidFill>
                <a:latin typeface="微软雅黑" panose="020B0503020204020204" pitchFamily="34" charset="-122"/>
                <a:ea typeface="微软雅黑" panose="020B0503020204020204" pitchFamily="34" charset="-122"/>
              </a:rPr>
              <a:t>实  体</a:t>
            </a:r>
            <a:endParaRPr lang="zh-CN" altLang="en-US" sz="2400" dirty="0">
              <a:solidFill>
                <a:prstClr val="white"/>
              </a:solidFill>
              <a:latin typeface="微软雅黑" panose="020B0503020204020204" pitchFamily="34" charset="-122"/>
              <a:ea typeface="微软雅黑" panose="020B0503020204020204" pitchFamily="34" charset="-122"/>
            </a:endParaRPr>
          </a:p>
        </p:txBody>
      </p:sp>
      <p:sp>
        <p:nvSpPr>
          <p:cNvPr id="22" name="下箭头 21"/>
          <p:cNvSpPr/>
          <p:nvPr/>
        </p:nvSpPr>
        <p:spPr>
          <a:xfrm>
            <a:off x="5995067" y="2568659"/>
            <a:ext cx="258794" cy="362309"/>
          </a:xfrm>
          <a:prstGeom prst="downArrow">
            <a:avLst/>
          </a:prstGeom>
          <a:ln>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dirty="0">
              <a:solidFill>
                <a:schemeClr val="accent2">
                  <a:lumMod val="50000"/>
                </a:schemeClr>
              </a:solidFill>
            </a:endParaRPr>
          </a:p>
        </p:txBody>
      </p:sp>
      <p:sp>
        <p:nvSpPr>
          <p:cNvPr id="24"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7" name="直接连接符 26"/>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1" presetClass="entr" presetSubtype="1"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500"/>
                                        <p:tgtEl>
                                          <p:spTgt spid="5"/>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par>
                          <p:cTn id="29" fill="hold">
                            <p:stCondLst>
                              <p:cond delay="1500"/>
                            </p:stCondLst>
                            <p:childTnLst>
                              <p:par>
                                <p:cTn id="30" presetID="53" presetClass="entr" presetSubtype="16"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childTnLst>
                          </p:cTn>
                        </p:par>
                        <p:par>
                          <p:cTn id="35" fill="hold">
                            <p:stCondLst>
                              <p:cond delay="2000"/>
                            </p:stCondLst>
                            <p:childTnLst>
                              <p:par>
                                <p:cTn id="36" presetID="53" presetClass="entr" presetSubtype="16"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par>
                          <p:cTn id="41" fill="hold">
                            <p:stCondLst>
                              <p:cond delay="2500"/>
                            </p:stCondLst>
                            <p:childTnLst>
                              <p:par>
                                <p:cTn id="42" presetID="53" presetClass="entr" presetSubtype="16"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childTnLst>
                          </p:cTn>
                        </p:par>
                        <p:par>
                          <p:cTn id="47" fill="hold">
                            <p:stCondLst>
                              <p:cond delay="3000"/>
                            </p:stCondLst>
                            <p:childTnLst>
                              <p:par>
                                <p:cTn id="48" presetID="53" presetClass="entr" presetSubtype="16"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par>
                          <p:cTn id="53" fill="hold">
                            <p:stCondLst>
                              <p:cond delay="3500"/>
                            </p:stCondLst>
                            <p:childTnLst>
                              <p:par>
                                <p:cTn id="54" presetID="53" presetClass="entr" presetSubtype="16"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par>
                          <p:cTn id="59" fill="hold">
                            <p:stCondLst>
                              <p:cond delay="4000"/>
                            </p:stCondLst>
                            <p:childTnLst>
                              <p:par>
                                <p:cTn id="60" presetID="53" presetClass="entr" presetSubtype="16" fill="hold" grpId="0" nodeType="after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500" fill="hold"/>
                                        <p:tgtEl>
                                          <p:spTgt spid="13"/>
                                        </p:tgtEl>
                                        <p:attrNameLst>
                                          <p:attrName>ppt_w</p:attrName>
                                        </p:attrNameLst>
                                      </p:cBhvr>
                                      <p:tavLst>
                                        <p:tav tm="0">
                                          <p:val>
                                            <p:fltVal val="0"/>
                                          </p:val>
                                        </p:tav>
                                        <p:tav tm="100000">
                                          <p:val>
                                            <p:strVal val="#ppt_w"/>
                                          </p:val>
                                        </p:tav>
                                      </p:tavLst>
                                    </p:anim>
                                    <p:anim calcmode="lin" valueType="num">
                                      <p:cBhvr>
                                        <p:cTn id="63" dur="500" fill="hold"/>
                                        <p:tgtEl>
                                          <p:spTgt spid="13"/>
                                        </p:tgtEl>
                                        <p:attrNameLst>
                                          <p:attrName>ppt_h</p:attrName>
                                        </p:attrNameLst>
                                      </p:cBhvr>
                                      <p:tavLst>
                                        <p:tav tm="0">
                                          <p:val>
                                            <p:fltVal val="0"/>
                                          </p:val>
                                        </p:tav>
                                        <p:tav tm="100000">
                                          <p:val>
                                            <p:strVal val="#ppt_h"/>
                                          </p:val>
                                        </p:tav>
                                      </p:tavLst>
                                    </p:anim>
                                    <p:animEffect transition="in" filter="fade">
                                      <p:cBhvr>
                                        <p:cTn id="64" dur="500"/>
                                        <p:tgtEl>
                                          <p:spTgt spid="13"/>
                                        </p:tgtEl>
                                      </p:cBhvr>
                                    </p:animEffect>
                                  </p:childTnLst>
                                </p:cTn>
                              </p:par>
                            </p:childTnLst>
                          </p:cTn>
                        </p:par>
                        <p:par>
                          <p:cTn id="65" fill="hold">
                            <p:stCondLst>
                              <p:cond delay="4500"/>
                            </p:stCondLst>
                            <p:childTnLst>
                              <p:par>
                                <p:cTn id="66" presetID="53" presetClass="entr" presetSubtype="16"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500" fill="hold"/>
                                        <p:tgtEl>
                                          <p:spTgt spid="14"/>
                                        </p:tgtEl>
                                        <p:attrNameLst>
                                          <p:attrName>ppt_w</p:attrName>
                                        </p:attrNameLst>
                                      </p:cBhvr>
                                      <p:tavLst>
                                        <p:tav tm="0">
                                          <p:val>
                                            <p:fltVal val="0"/>
                                          </p:val>
                                        </p:tav>
                                        <p:tav tm="100000">
                                          <p:val>
                                            <p:strVal val="#ppt_w"/>
                                          </p:val>
                                        </p:tav>
                                      </p:tavLst>
                                    </p:anim>
                                    <p:anim calcmode="lin" valueType="num">
                                      <p:cBhvr>
                                        <p:cTn id="69" dur="500" fill="hold"/>
                                        <p:tgtEl>
                                          <p:spTgt spid="14"/>
                                        </p:tgtEl>
                                        <p:attrNameLst>
                                          <p:attrName>ppt_h</p:attrName>
                                        </p:attrNameLst>
                                      </p:cBhvr>
                                      <p:tavLst>
                                        <p:tav tm="0">
                                          <p:val>
                                            <p:fltVal val="0"/>
                                          </p:val>
                                        </p:tav>
                                        <p:tav tm="100000">
                                          <p:val>
                                            <p:strVal val="#ppt_h"/>
                                          </p:val>
                                        </p:tav>
                                      </p:tavLst>
                                    </p:anim>
                                    <p:animEffect transition="in" filter="fade">
                                      <p:cBhvr>
                                        <p:cTn id="7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animBg="1"/>
      <p:bldP spid="7" grpId="0"/>
      <p:bldP spid="8" grpId="0"/>
      <p:bldP spid="9" grpId="0"/>
      <p:bldP spid="10" grpId="0"/>
      <p:bldP spid="12" grpId="0"/>
      <p:bldP spid="13" grpId="0"/>
      <p:bldP spid="14" grpId="0"/>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p:nvPr/>
        </p:nvSpPr>
        <p:spPr>
          <a:xfrm>
            <a:off x="759525" y="633470"/>
            <a:ext cx="2140177" cy="765175"/>
          </a:xfrm>
          <a:prstGeom prst="rect">
            <a:avLst/>
          </a:prstGeom>
          <a:noFill/>
          <a:ln w="9525">
            <a:noFill/>
          </a:ln>
        </p:spPr>
        <p:txBody>
          <a:bodyPr anchor="ctr"/>
          <a:lstStyle/>
          <a:p>
            <a:pPr indent="-571500" algn="ctr" defTabSz="914400"/>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学习目标</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0" name="矩形 5"/>
          <p:cNvSpPr/>
          <p:nvPr/>
        </p:nvSpPr>
        <p:spPr>
          <a:xfrm>
            <a:off x="4219701" y="991350"/>
            <a:ext cx="4681220" cy="961289"/>
          </a:xfrm>
          <a:prstGeom prst="rect">
            <a:avLst/>
          </a:prstGeom>
          <a:noFill/>
          <a:ln w="9525">
            <a:noFill/>
          </a:ln>
        </p:spPr>
        <p:txBody>
          <a:bodyPr wrap="square" anchor="ctr">
            <a:spAutoFit/>
          </a:bodyPr>
          <a:lstStyle/>
          <a:p>
            <a:pP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掌握</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图设计过程；关系数据库的规范化；数据设计步骤。</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1" name="组合 16"/>
          <p:cNvGrpSpPr/>
          <p:nvPr/>
        </p:nvGrpSpPr>
        <p:grpSpPr>
          <a:xfrm>
            <a:off x="3968751" y="1445261"/>
            <a:ext cx="1287145" cy="650875"/>
            <a:chOff x="860198" y="2352244"/>
            <a:chExt cx="1286740" cy="652213"/>
          </a:xfrm>
        </p:grpSpPr>
        <p:cxnSp>
          <p:nvCxnSpPr>
            <p:cNvPr id="13" name="直接连接符 7"/>
            <p:cNvCxnSpPr/>
            <p:nvPr/>
          </p:nvCxnSpPr>
          <p:spPr>
            <a:xfrm>
              <a:off x="860198" y="2352244"/>
              <a:ext cx="372267" cy="652213"/>
            </a:xfrm>
            <a:prstGeom prst="line">
              <a:avLst/>
            </a:prstGeom>
            <a:ln w="28575" cap="flat" cmpd="sng">
              <a:solidFill>
                <a:srgbClr val="F0882E"/>
              </a:solidFill>
              <a:prstDash val="solid"/>
              <a:headEnd type="none" w="med" len="med"/>
              <a:tailEnd type="none" w="med" len="med"/>
            </a:ln>
          </p:spPr>
        </p:cxnSp>
        <p:cxnSp>
          <p:nvCxnSpPr>
            <p:cNvPr id="14" name="直接连接符 10"/>
            <p:cNvCxnSpPr/>
            <p:nvPr/>
          </p:nvCxnSpPr>
          <p:spPr>
            <a:xfrm>
              <a:off x="1222939" y="3004457"/>
              <a:ext cx="923999" cy="0"/>
            </a:xfrm>
            <a:prstGeom prst="line">
              <a:avLst/>
            </a:prstGeom>
            <a:ln w="28575" cap="flat" cmpd="sng">
              <a:solidFill>
                <a:srgbClr val="F0882E"/>
              </a:solidFill>
              <a:prstDash val="solid"/>
              <a:headEnd type="none" w="med" len="med"/>
              <a:tailEnd type="oval" w="med" len="med"/>
            </a:ln>
          </p:spPr>
        </p:cxnSp>
      </p:grpSp>
      <p:sp>
        <p:nvSpPr>
          <p:cNvPr id="18" name="椭圆 17"/>
          <p:cNvSpPr/>
          <p:nvPr/>
        </p:nvSpPr>
        <p:spPr bwMode="auto">
          <a:xfrm>
            <a:off x="3656330" y="984885"/>
            <a:ext cx="474980" cy="474980"/>
          </a:xfrm>
          <a:prstGeom prst="ellipse">
            <a:avLst/>
          </a:prstGeom>
          <a:solidFill>
            <a:srgbClr val="F0882E"/>
          </a:solidFill>
          <a:ln w="28575" cap="flat" cmpd="sng" algn="ctr">
            <a:noFill/>
            <a:prstDash val="solid"/>
            <a:round/>
            <a:headEnd type="none" w="med" len="med"/>
            <a:tailEnd type="none" w="med" len="med"/>
          </a:ln>
          <a:effectLst>
            <a:outerShdw blurRad="25400" dist="12700" dir="2700000" algn="tl" rotWithShape="0">
              <a:prstClr val="black">
                <a:alpha val="40000"/>
              </a:prstClr>
            </a:outerShdw>
          </a:effectLst>
        </p:spPr>
        <p:txBody>
          <a:bodyPr/>
          <a:lstStyle/>
          <a:p>
            <a:pPr fontAlgn="base">
              <a:spcBef>
                <a:spcPct val="0"/>
              </a:spcBef>
              <a:spcAft>
                <a:spcPct val="0"/>
              </a:spcAft>
              <a:defRPr/>
            </a:pPr>
            <a:endParaRPr lang="zh-CN" altLang="en-US">
              <a:solidFill>
                <a:srgbClr val="1FA8BB"/>
              </a:solidFill>
              <a:latin typeface="Arial" panose="020B0604020202020204" pitchFamily="34" charset="0"/>
              <a:ea typeface="宋体" panose="02010600030101010101" pitchFamily="2" charset="-122"/>
            </a:endParaRPr>
          </a:p>
        </p:txBody>
      </p:sp>
      <p:sp>
        <p:nvSpPr>
          <p:cNvPr id="19" name="TextBox 15"/>
          <p:cNvSpPr txBox="1"/>
          <p:nvPr/>
        </p:nvSpPr>
        <p:spPr>
          <a:xfrm>
            <a:off x="3712210" y="956311"/>
            <a:ext cx="335280" cy="522605"/>
          </a:xfrm>
          <a:prstGeom prst="rect">
            <a:avLst/>
          </a:prstGeom>
          <a:noFill/>
          <a:effectLst>
            <a:outerShdw blurRad="12700" dist="12700" dir="2700000" algn="tl" rotWithShape="0">
              <a:prstClr val="black">
                <a:alpha val="40000"/>
              </a:prstClr>
            </a:outerShdw>
          </a:effectLst>
        </p:spPr>
        <p:txBody>
          <a:bodyPr>
            <a:spAutoFit/>
          </a:bodyPr>
          <a:lstStyle/>
          <a:p>
            <a:pPr>
              <a:defRPr/>
            </a:pPr>
            <a:r>
              <a:rPr lang="en-US" altLang="zh-CN"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1</a:t>
            </a:r>
            <a:endParaRPr lang="zh-CN" altLang="en-US"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0" name="组合 26"/>
          <p:cNvGrpSpPr/>
          <p:nvPr/>
        </p:nvGrpSpPr>
        <p:grpSpPr>
          <a:xfrm rot="10800000" flipH="1">
            <a:off x="1188995" y="3878263"/>
            <a:ext cx="2993433" cy="652462"/>
            <a:chOff x="860198" y="2352244"/>
            <a:chExt cx="2178276" cy="652213"/>
          </a:xfrm>
        </p:grpSpPr>
        <p:cxnSp>
          <p:nvCxnSpPr>
            <p:cNvPr id="21" name="直接连接符 27"/>
            <p:cNvCxnSpPr/>
            <p:nvPr/>
          </p:nvCxnSpPr>
          <p:spPr>
            <a:xfrm>
              <a:off x="860198" y="2352244"/>
              <a:ext cx="372267" cy="652213"/>
            </a:xfrm>
            <a:prstGeom prst="line">
              <a:avLst/>
            </a:prstGeom>
            <a:ln w="28575" cap="flat" cmpd="sng">
              <a:solidFill>
                <a:srgbClr val="F0882E"/>
              </a:solidFill>
              <a:prstDash val="solid"/>
              <a:headEnd type="none" w="med" len="med"/>
              <a:tailEnd type="none" w="med" len="med"/>
            </a:ln>
          </p:spPr>
        </p:cxnSp>
        <p:cxnSp>
          <p:nvCxnSpPr>
            <p:cNvPr id="22" name="直接连接符 28"/>
            <p:cNvCxnSpPr/>
            <p:nvPr/>
          </p:nvCxnSpPr>
          <p:spPr>
            <a:xfrm>
              <a:off x="1222939" y="3004457"/>
              <a:ext cx="1815535" cy="0"/>
            </a:xfrm>
            <a:prstGeom prst="line">
              <a:avLst/>
            </a:prstGeom>
            <a:ln w="28575" cap="flat" cmpd="sng">
              <a:solidFill>
                <a:srgbClr val="F0882E"/>
              </a:solidFill>
              <a:prstDash val="solid"/>
              <a:headEnd type="none" w="med" len="med"/>
              <a:tailEnd type="oval" w="med" len="med"/>
            </a:ln>
          </p:spPr>
        </p:cxnSp>
      </p:grpSp>
      <p:grpSp>
        <p:nvGrpSpPr>
          <p:cNvPr id="25" name="组合 29"/>
          <p:cNvGrpSpPr/>
          <p:nvPr/>
        </p:nvGrpSpPr>
        <p:grpSpPr>
          <a:xfrm>
            <a:off x="902797" y="4091477"/>
            <a:ext cx="474663" cy="523875"/>
            <a:chOff x="1232465" y="3533639"/>
            <a:chExt cx="474580" cy="523518"/>
          </a:xfrm>
        </p:grpSpPr>
        <p:sp>
          <p:nvSpPr>
            <p:cNvPr id="26" name="椭圆 25"/>
            <p:cNvSpPr/>
            <p:nvPr/>
          </p:nvSpPr>
          <p:spPr bwMode="auto">
            <a:xfrm>
              <a:off x="1232465" y="3559022"/>
              <a:ext cx="474580" cy="474339"/>
            </a:xfrm>
            <a:prstGeom prst="ellipse">
              <a:avLst/>
            </a:prstGeom>
            <a:solidFill>
              <a:srgbClr val="F0882E"/>
            </a:solidFill>
            <a:ln w="28575" cap="flat" cmpd="sng" algn="ctr">
              <a:noFill/>
              <a:prstDash val="solid"/>
              <a:round/>
              <a:headEnd type="none" w="med" len="med"/>
              <a:tailEnd type="none" w="med" len="med"/>
            </a:ln>
            <a:effectLst>
              <a:outerShdw blurRad="25400" dist="12700" dir="2700000" algn="tl" rotWithShape="0">
                <a:prstClr val="black">
                  <a:alpha val="40000"/>
                </a:prstClr>
              </a:outerShdw>
            </a:effectLst>
          </p:spPr>
          <p:txBody>
            <a:bodyPr/>
            <a:lstStyle/>
            <a:p>
              <a:pPr fontAlgn="base">
                <a:spcBef>
                  <a:spcPct val="0"/>
                </a:spcBef>
                <a:spcAft>
                  <a:spcPct val="0"/>
                </a:spcAft>
                <a:defRPr/>
              </a:pPr>
              <a:endParaRPr lang="zh-CN" altLang="en-US">
                <a:latin typeface="Arial" panose="020B0604020202020204" pitchFamily="34" charset="0"/>
                <a:ea typeface="宋体" panose="02010600030101010101" pitchFamily="2" charset="-122"/>
              </a:endParaRPr>
            </a:p>
          </p:txBody>
        </p:sp>
        <p:sp>
          <p:nvSpPr>
            <p:cNvPr id="27" name="TextBox 23"/>
            <p:cNvSpPr txBox="1"/>
            <p:nvPr/>
          </p:nvSpPr>
          <p:spPr>
            <a:xfrm>
              <a:off x="1275321" y="3533639"/>
              <a:ext cx="334903" cy="523518"/>
            </a:xfrm>
            <a:prstGeom prst="rect">
              <a:avLst/>
            </a:prstGeom>
            <a:noFill/>
            <a:effectLst>
              <a:outerShdw blurRad="12700" dist="12700" dir="2700000" algn="tl" rotWithShape="0">
                <a:prstClr val="black">
                  <a:alpha val="40000"/>
                </a:prstClr>
              </a:outerShdw>
            </a:effectLst>
          </p:spPr>
          <p:txBody>
            <a:bodyPr>
              <a:spAutoFit/>
            </a:bodyPr>
            <a:lstStyle/>
            <a:p>
              <a:pPr>
                <a:defRPr/>
              </a:pPr>
              <a:r>
                <a:rPr lang="en-US" altLang="zh-CN"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3</a:t>
              </a:r>
              <a:endParaRPr lang="zh-CN" altLang="en-US"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28" name="矩形 21"/>
          <p:cNvSpPr/>
          <p:nvPr/>
        </p:nvSpPr>
        <p:spPr>
          <a:xfrm>
            <a:off x="1561405" y="3959119"/>
            <a:ext cx="2762471" cy="961289"/>
          </a:xfrm>
          <a:prstGeom prst="rect">
            <a:avLst/>
          </a:prstGeom>
          <a:noFill/>
          <a:ln w="9525">
            <a:noFill/>
          </a:ln>
        </p:spPr>
        <p:txBody>
          <a:bodyPr wrap="square" anchor="ctr">
            <a:spAutoFit/>
          </a:bodyPr>
          <a:lstStyle/>
          <a:p>
            <a:pP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了解数据库的相关概念；数据库管理技术的发展。</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29" name="组合 38"/>
          <p:cNvGrpSpPr/>
          <p:nvPr/>
        </p:nvGrpSpPr>
        <p:grpSpPr>
          <a:xfrm rot="10800000">
            <a:off x="7528876" y="3878263"/>
            <a:ext cx="3328989" cy="654050"/>
            <a:chOff x="860198" y="2352244"/>
            <a:chExt cx="2178276" cy="652213"/>
          </a:xfrm>
        </p:grpSpPr>
        <p:cxnSp>
          <p:nvCxnSpPr>
            <p:cNvPr id="30" name="直接连接符 39"/>
            <p:cNvCxnSpPr/>
            <p:nvPr/>
          </p:nvCxnSpPr>
          <p:spPr>
            <a:xfrm>
              <a:off x="860198" y="2352244"/>
              <a:ext cx="372267" cy="652213"/>
            </a:xfrm>
            <a:prstGeom prst="line">
              <a:avLst/>
            </a:prstGeom>
            <a:ln w="28575" cap="flat" cmpd="sng">
              <a:solidFill>
                <a:srgbClr val="F0882E"/>
              </a:solidFill>
              <a:prstDash val="solid"/>
              <a:headEnd type="none" w="med" len="med"/>
              <a:tailEnd type="none" w="med" len="med"/>
            </a:ln>
          </p:spPr>
        </p:cxnSp>
        <p:cxnSp>
          <p:nvCxnSpPr>
            <p:cNvPr id="33" name="直接连接符 40"/>
            <p:cNvCxnSpPr/>
            <p:nvPr/>
          </p:nvCxnSpPr>
          <p:spPr>
            <a:xfrm>
              <a:off x="1222939" y="3004457"/>
              <a:ext cx="1815535" cy="0"/>
            </a:xfrm>
            <a:prstGeom prst="line">
              <a:avLst/>
            </a:prstGeom>
            <a:ln w="28575" cap="flat" cmpd="sng">
              <a:solidFill>
                <a:srgbClr val="F0882E"/>
              </a:solidFill>
              <a:prstDash val="solid"/>
              <a:headEnd type="none" w="med" len="med"/>
              <a:tailEnd type="oval" w="med" len="med"/>
            </a:ln>
          </p:spPr>
        </p:cxnSp>
      </p:grpSp>
      <p:sp>
        <p:nvSpPr>
          <p:cNvPr id="35" name="椭圆 34"/>
          <p:cNvSpPr/>
          <p:nvPr/>
        </p:nvSpPr>
        <p:spPr bwMode="auto">
          <a:xfrm flipH="1">
            <a:off x="10602955" y="4294981"/>
            <a:ext cx="473075" cy="474663"/>
          </a:xfrm>
          <a:prstGeom prst="ellipse">
            <a:avLst/>
          </a:prstGeom>
          <a:solidFill>
            <a:srgbClr val="F0882E"/>
          </a:solidFill>
          <a:ln w="28575" cap="flat" cmpd="sng" algn="ctr">
            <a:noFill/>
            <a:prstDash val="solid"/>
            <a:round/>
            <a:headEnd type="none" w="med" len="med"/>
            <a:tailEnd type="none" w="med" len="med"/>
          </a:ln>
          <a:effectLst>
            <a:outerShdw blurRad="25400" dist="12700" dir="2700000" algn="tl" rotWithShape="0">
              <a:prstClr val="black">
                <a:alpha val="40000"/>
              </a:prstClr>
            </a:outerShdw>
          </a:effectLst>
        </p:spPr>
        <p:txBody>
          <a:bodyPr/>
          <a:lstStyle/>
          <a:p>
            <a:pPr fontAlgn="base">
              <a:spcBef>
                <a:spcPct val="0"/>
              </a:spcBef>
              <a:spcAft>
                <a:spcPct val="0"/>
              </a:spcAft>
              <a:defRPr/>
            </a:pPr>
            <a:endParaRPr lang="zh-CN" altLang="en-US">
              <a:latin typeface="Arial" panose="020B0604020202020204" pitchFamily="34" charset="0"/>
              <a:ea typeface="宋体" panose="02010600030101010101" pitchFamily="2" charset="-122"/>
            </a:endParaRPr>
          </a:p>
        </p:txBody>
      </p:sp>
      <p:sp>
        <p:nvSpPr>
          <p:cNvPr id="39" name="TextBox 31"/>
          <p:cNvSpPr txBox="1"/>
          <p:nvPr/>
        </p:nvSpPr>
        <p:spPr>
          <a:xfrm flipH="1">
            <a:off x="10668043" y="4267994"/>
            <a:ext cx="334962" cy="525462"/>
          </a:xfrm>
          <a:prstGeom prst="rect">
            <a:avLst/>
          </a:prstGeom>
          <a:noFill/>
          <a:effectLst>
            <a:outerShdw blurRad="12700" dist="12700" dir="2700000" algn="tl" rotWithShape="0">
              <a:prstClr val="black">
                <a:alpha val="40000"/>
              </a:prstClr>
            </a:outerShdw>
          </a:effectLst>
        </p:spPr>
        <p:txBody>
          <a:bodyPr>
            <a:spAutoFit/>
          </a:bodyPr>
          <a:lstStyle/>
          <a:p>
            <a:pPr>
              <a:defRPr/>
            </a:pPr>
            <a:r>
              <a:rPr lang="en-US" altLang="zh-CN"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rPr>
              <a:t>2</a:t>
            </a:r>
            <a:endParaRPr lang="zh-CN" altLang="en-US" sz="2800" b="1" dirty="0">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2" name="矩形 51"/>
          <p:cNvSpPr/>
          <p:nvPr/>
        </p:nvSpPr>
        <p:spPr>
          <a:xfrm>
            <a:off x="7584603" y="3903875"/>
            <a:ext cx="2632637" cy="1422954"/>
          </a:xfrm>
          <a:prstGeom prst="rect">
            <a:avLst/>
          </a:prstGeom>
          <a:noFill/>
          <a:ln w="9525">
            <a:noFill/>
          </a:ln>
        </p:spPr>
        <p:txBody>
          <a:bodyPr wrap="square" anchor="ctr">
            <a:spAutoFit/>
          </a:bodyPr>
          <a:lstStyle/>
          <a:p>
            <a:pPr>
              <a:lnSpc>
                <a:spcPct val="150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熟悉数据模型的概念和常见的数据模型。</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a:p>
            <a:pPr marL="457200" indent="-457200" algn="r">
              <a:lnSpc>
                <a:spcPts val="3600"/>
              </a:lnSpc>
            </a:pPr>
            <a:endParaRPr lang="en-US" altLang="zh-CN" sz="2000" b="1" dirty="0">
              <a:solidFill>
                <a:srgbClr val="00B0F0"/>
              </a:solidFill>
              <a:latin typeface="微软雅黑" panose="020B0503020204020204" pitchFamily="34" charset="-122"/>
              <a:ea typeface="微软雅黑" panose="020B0503020204020204" pitchFamily="34" charset="-122"/>
              <a:sym typeface="宋体" panose="02010600030101010101" pitchFamily="2" charset="-122"/>
            </a:endParaRPr>
          </a:p>
        </p:txBody>
      </p:sp>
      <p:grpSp>
        <p:nvGrpSpPr>
          <p:cNvPr id="44" name="组合 34"/>
          <p:cNvGrpSpPr/>
          <p:nvPr/>
        </p:nvGrpSpPr>
        <p:grpSpPr>
          <a:xfrm>
            <a:off x="3319623" y="2021365"/>
            <a:ext cx="5133975" cy="3455035"/>
            <a:chOff x="2069339" y="2019808"/>
            <a:chExt cx="5133911" cy="3454972"/>
          </a:xfrm>
        </p:grpSpPr>
        <p:sp>
          <p:nvSpPr>
            <p:cNvPr id="45" name="弧形 44"/>
            <p:cNvSpPr/>
            <p:nvPr/>
          </p:nvSpPr>
          <p:spPr bwMode="auto">
            <a:xfrm rot="5400000">
              <a:off x="3977494" y="3085315"/>
              <a:ext cx="1312838" cy="1314434"/>
            </a:xfrm>
            <a:prstGeom prst="arc">
              <a:avLst>
                <a:gd name="adj1" fmla="val 5382197"/>
                <a:gd name="adj2" fmla="val 0"/>
              </a:avLst>
            </a:prstGeom>
            <a:noFill/>
            <a:ln w="57150" cap="flat" cmpd="sng" algn="ctr">
              <a:solidFill>
                <a:srgbClr val="D5F4FF"/>
              </a:solidFill>
              <a:prstDash val="solid"/>
              <a:round/>
              <a:headEnd type="oval" w="sm" len="sm"/>
              <a:tailEnd type="oval" w="sm" len="sm"/>
            </a:ln>
            <a:effectLst/>
          </p:spPr>
          <p:txBody>
            <a:bodyPr/>
            <a:lstStyle/>
            <a:p>
              <a:pPr fontAlgn="base">
                <a:spcBef>
                  <a:spcPct val="0"/>
                </a:spcBef>
                <a:spcAft>
                  <a:spcPct val="0"/>
                </a:spcAft>
                <a:defRPr/>
              </a:pPr>
              <a:endParaRPr lang="zh-CN" altLang="en-US">
                <a:latin typeface="Arial" panose="020B0604020202020204" pitchFamily="34" charset="0"/>
                <a:ea typeface="宋体" panose="02010600030101010101" pitchFamily="2" charset="-122"/>
              </a:endParaRPr>
            </a:p>
          </p:txBody>
        </p:sp>
        <p:sp>
          <p:nvSpPr>
            <p:cNvPr id="46" name="弧形 45"/>
            <p:cNvSpPr/>
            <p:nvPr/>
          </p:nvSpPr>
          <p:spPr bwMode="auto">
            <a:xfrm>
              <a:off x="4092582" y="3203585"/>
              <a:ext cx="1082661" cy="1084242"/>
            </a:xfrm>
            <a:prstGeom prst="arc">
              <a:avLst>
                <a:gd name="adj1" fmla="val 10763236"/>
                <a:gd name="adj2" fmla="val 0"/>
              </a:avLst>
            </a:prstGeom>
            <a:noFill/>
            <a:ln w="57150" cap="flat" cmpd="sng" algn="ctr">
              <a:solidFill>
                <a:srgbClr val="D5F4FF"/>
              </a:solidFill>
              <a:prstDash val="solid"/>
              <a:round/>
              <a:headEnd type="none" w="med" len="med"/>
              <a:tailEnd type="none" w="med" len="med"/>
            </a:ln>
            <a:effectLst/>
          </p:spPr>
          <p:txBody>
            <a:bodyPr/>
            <a:lstStyle/>
            <a:p>
              <a:pPr fontAlgn="base">
                <a:spcBef>
                  <a:spcPct val="0"/>
                </a:spcBef>
                <a:spcAft>
                  <a:spcPct val="0"/>
                </a:spcAft>
                <a:defRPr/>
              </a:pPr>
              <a:endParaRPr lang="zh-CN" altLang="en-US">
                <a:latin typeface="Arial" panose="020B0604020202020204" pitchFamily="34" charset="0"/>
                <a:ea typeface="宋体" panose="02010600030101010101" pitchFamily="2" charset="-122"/>
              </a:endParaRPr>
            </a:p>
          </p:txBody>
        </p:sp>
        <p:sp>
          <p:nvSpPr>
            <p:cNvPr id="47" name="弧形 46"/>
            <p:cNvSpPr/>
            <p:nvPr/>
          </p:nvSpPr>
          <p:spPr bwMode="auto">
            <a:xfrm rot="16200000">
              <a:off x="4172752" y="3347248"/>
              <a:ext cx="898509" cy="823903"/>
            </a:xfrm>
            <a:prstGeom prst="arc">
              <a:avLst>
                <a:gd name="adj1" fmla="val 16251812"/>
                <a:gd name="adj2" fmla="val 0"/>
              </a:avLst>
            </a:prstGeom>
            <a:noFill/>
            <a:ln w="57150" cap="flat" cmpd="sng" algn="ctr">
              <a:solidFill>
                <a:srgbClr val="D5F4FF"/>
              </a:solidFill>
              <a:prstDash val="solid"/>
              <a:round/>
              <a:headEnd type="none" w="med" len="med"/>
              <a:tailEnd type="none" w="med" len="med"/>
            </a:ln>
            <a:effectLst/>
          </p:spPr>
          <p:txBody>
            <a:bodyPr/>
            <a:lstStyle/>
            <a:p>
              <a:pPr fontAlgn="base">
                <a:spcBef>
                  <a:spcPct val="0"/>
                </a:spcBef>
                <a:spcAft>
                  <a:spcPct val="0"/>
                </a:spcAft>
                <a:defRPr/>
              </a:pPr>
              <a:endParaRPr lang="zh-CN" altLang="en-US">
                <a:latin typeface="Arial" panose="020B0604020202020204" pitchFamily="34" charset="0"/>
                <a:ea typeface="宋体" panose="02010600030101010101" pitchFamily="2" charset="-122"/>
              </a:endParaRPr>
            </a:p>
          </p:txBody>
        </p:sp>
        <p:grpSp>
          <p:nvGrpSpPr>
            <p:cNvPr id="48" name="组合 3"/>
            <p:cNvGrpSpPr/>
            <p:nvPr/>
          </p:nvGrpSpPr>
          <p:grpSpPr>
            <a:xfrm>
              <a:off x="2069339" y="2019808"/>
              <a:ext cx="5133911" cy="3454972"/>
              <a:chOff x="2069339" y="2019808"/>
              <a:chExt cx="5133911" cy="3454972"/>
            </a:xfrm>
          </p:grpSpPr>
          <p:graphicFrame>
            <p:nvGraphicFramePr>
              <p:cNvPr id="49" name="图表 2"/>
              <p:cNvGraphicFramePr>
                <a:graphicFrameLocks noChangeAspect="1"/>
              </p:cNvGraphicFramePr>
              <p:nvPr/>
            </p:nvGraphicFramePr>
            <p:xfrm>
              <a:off x="2069339" y="2019808"/>
              <a:ext cx="5133911" cy="3454972"/>
            </p:xfrm>
            <a:graphic>
              <a:graphicData uri="http://schemas.openxmlformats.org/presentationml/2006/ole">
                <mc:AlternateContent xmlns:mc="http://schemas.openxmlformats.org/markup-compatibility/2006">
                  <mc:Choice xmlns:v="urn:schemas-microsoft-com:vml" Requires="v">
                    <p:oleObj spid="_x0000_s1025" name="Chart" r:id="rId1" imgW="6845300" imgH="4610100" progId="Office12.wks.Sheet.8">
                      <p:embed/>
                    </p:oleObj>
                  </mc:Choice>
                  <mc:Fallback>
                    <p:oleObj name="Chart" r:id="rId1" imgW="6845300" imgH="4610100" progId="Office12.wks.Sheet.8">
                      <p:embed/>
                      <p:pic>
                        <p:nvPicPr>
                          <p:cNvPr id="0" name="图片 1024"/>
                          <p:cNvPicPr>
                            <a:picLocks noChangeAspect="1"/>
                          </p:cNvPicPr>
                          <p:nvPr/>
                        </p:nvPicPr>
                        <p:blipFill>
                          <a:blip r:embed="rId2"/>
                          <a:stretch>
                            <a:fillRect/>
                          </a:stretch>
                        </p:blipFill>
                        <p:spPr>
                          <a:xfrm>
                            <a:off x="2069339" y="2019808"/>
                            <a:ext cx="5133911" cy="3454972"/>
                          </a:xfrm>
                          <a:prstGeom prst="rect">
                            <a:avLst/>
                          </a:prstGeom>
                          <a:noFill/>
                          <a:ln w="38100">
                            <a:noFill/>
                          </a:ln>
                        </p:spPr>
                      </p:pic>
                    </p:oleObj>
                  </mc:Fallback>
                </mc:AlternateContent>
              </a:graphicData>
            </a:graphic>
          </p:graphicFrame>
          <p:sp>
            <p:nvSpPr>
              <p:cNvPr id="51" name="TextBox 42"/>
              <p:cNvSpPr txBox="1"/>
              <p:nvPr/>
            </p:nvSpPr>
            <p:spPr>
              <a:xfrm>
                <a:off x="4218945" y="2431052"/>
                <a:ext cx="1041387" cy="461657"/>
              </a:xfrm>
              <a:prstGeom prst="rect">
                <a:avLst/>
              </a:prstGeom>
              <a:noFill/>
            </p:spPr>
            <p:txBody>
              <a:bodyPr>
                <a:spAutoFit/>
              </a:bodyPr>
              <a:lstStyle>
                <a:defPPr>
                  <a:defRPr lang="en-US"/>
                </a:defPPr>
                <a:lvl1pPr>
                  <a:defRPr sz="2400">
                    <a:solidFill>
                      <a:srgbClr val="E8766F"/>
                    </a:solidFill>
                    <a:latin typeface="微软雅黑" panose="020B0503020204020204" pitchFamily="34" charset="-122"/>
                    <a:ea typeface="微软雅黑" panose="020B0503020204020204" pitchFamily="34" charset="-122"/>
                  </a:defRPr>
                </a:lvl1pPr>
              </a:lstStyle>
              <a:p>
                <a:r>
                  <a:rPr lang="zh-CN" altLang="en-US" dirty="0">
                    <a:solidFill>
                      <a:srgbClr val="FFFFFF"/>
                    </a:solidFill>
                  </a:rPr>
                  <a:t>掌 握</a:t>
                </a:r>
                <a:endParaRPr lang="zh-CN" altLang="en-US" dirty="0">
                  <a:solidFill>
                    <a:srgbClr val="FFFFFF"/>
                  </a:solidFill>
                </a:endParaRPr>
              </a:p>
            </p:txBody>
          </p:sp>
        </p:grpSp>
        <p:sp>
          <p:nvSpPr>
            <p:cNvPr id="52" name="TextBox 39"/>
            <p:cNvSpPr txBox="1"/>
            <p:nvPr/>
          </p:nvSpPr>
          <p:spPr>
            <a:xfrm rot="13580827" flipV="1">
              <a:off x="3526650" y="4395129"/>
              <a:ext cx="1041381" cy="461659"/>
            </a:xfrm>
            <a:prstGeom prst="rect">
              <a:avLst/>
            </a:prstGeom>
            <a:noFill/>
          </p:spPr>
          <p:txBody>
            <a:bodyPr>
              <a:spAutoFit/>
            </a:bodyPr>
            <a:lstStyle/>
            <a:p>
              <a:pPr>
                <a:defRPr/>
              </a:pPr>
              <a:r>
                <a:rPr lang="zh-CN" altLang="en-US" sz="2400" dirty="0">
                  <a:solidFill>
                    <a:srgbClr val="E8766F"/>
                  </a:solidFill>
                  <a:latin typeface="微软雅黑" panose="020B0503020204020204" pitchFamily="34" charset="-122"/>
                  <a:ea typeface="微软雅黑" panose="020B0503020204020204" pitchFamily="34" charset="-122"/>
                </a:rPr>
                <a:t>了解</a:t>
              </a:r>
              <a:endParaRPr lang="zh-CN" altLang="en-US" sz="2400" dirty="0">
                <a:solidFill>
                  <a:srgbClr val="E8766F"/>
                </a:solidFill>
                <a:latin typeface="微软雅黑" panose="020B0503020204020204" pitchFamily="34" charset="-122"/>
                <a:ea typeface="微软雅黑" panose="020B0503020204020204" pitchFamily="34" charset="-122"/>
              </a:endParaRPr>
            </a:p>
          </p:txBody>
        </p:sp>
        <p:sp>
          <p:nvSpPr>
            <p:cNvPr id="53" name="TextBox 40"/>
            <p:cNvSpPr txBox="1"/>
            <p:nvPr/>
          </p:nvSpPr>
          <p:spPr>
            <a:xfrm rot="8019173" flipH="1" flipV="1">
              <a:off x="4979987" y="4133197"/>
              <a:ext cx="1041381" cy="461659"/>
            </a:xfrm>
            <a:prstGeom prst="rect">
              <a:avLst/>
            </a:prstGeom>
            <a:noFill/>
          </p:spPr>
          <p:txBody>
            <a:bodyPr>
              <a:spAutoFit/>
            </a:bodyPr>
            <a:lstStyle/>
            <a:p>
              <a:pPr>
                <a:defRPr/>
              </a:pPr>
              <a:r>
                <a:rPr lang="zh-CN" altLang="en-US" sz="2400" dirty="0">
                  <a:solidFill>
                    <a:srgbClr val="FFFF00"/>
                  </a:solidFill>
                  <a:latin typeface="微软雅黑" panose="020B0503020204020204" pitchFamily="34" charset="-122"/>
                  <a:ea typeface="微软雅黑" panose="020B0503020204020204" pitchFamily="34" charset="-122"/>
                </a:rPr>
                <a:t>熟悉</a:t>
              </a:r>
              <a:endParaRPr lang="zh-CN" altLang="en-US" sz="2400" dirty="0">
                <a:solidFill>
                  <a:srgbClr val="FFFF00"/>
                </a:solidFill>
                <a:latin typeface="微软雅黑" panose="020B0503020204020204" pitchFamily="34" charset="-122"/>
                <a:ea typeface="微软雅黑" panose="020B0503020204020204" pitchFamily="34" charset="-122"/>
              </a:endParaRPr>
            </a:p>
          </p:txBody>
        </p:sp>
      </p:grpSp>
      <p:sp>
        <p:nvSpPr>
          <p:cNvPr id="36" name="MH_Others_1"/>
          <p:cNvSpPr/>
          <p:nvPr>
            <p:custDataLst>
              <p:tags r:id="rId3"/>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09678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par>
                          <p:cTn id="8" fill="hold">
                            <p:stCondLst>
                              <p:cond delay="500"/>
                            </p:stCondLst>
                            <p:childTnLst>
                              <p:par>
                                <p:cTn id="9" presetID="21" presetClass="entr" presetSubtype="4"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wheel(4)">
                                      <p:cBhvr>
                                        <p:cTn id="11"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2886393" y="1899285"/>
            <a:ext cx="6419215" cy="460375"/>
          </a:xfrm>
          <a:prstGeom prst="rect">
            <a:avLst/>
          </a:prstGeom>
          <a:noFill/>
        </p:spPr>
        <p:txBody>
          <a:bodyPr wrap="none" rtlCol="0" anchor="t">
            <a:spAutoFit/>
          </a:bodyPr>
          <a:lstStyle/>
          <a:p>
            <a:pPr algn="ctr" eaLnBrk="0" fontAlgn="base" hangingPunct="0">
              <a:spcBef>
                <a:spcPct val="0"/>
              </a:spcBef>
              <a:spcAft>
                <a:spcPct val="0"/>
              </a:spcAft>
              <a:defRPr/>
            </a:pP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en-US" altLang="zh-CN"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2</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2400" dirty="0">
                <a:solidFill>
                  <a:schemeClr val="accent2"/>
                </a:solidFill>
                <a:latin typeface="微软雅黑" panose="020B0503020204020204" pitchFamily="34" charset="-122"/>
                <a:ea typeface="微软雅黑" panose="020B0503020204020204" pitchFamily="34" charset="-122"/>
                <a:sym typeface="+mn-ea"/>
              </a:rPr>
              <a:t>属性</a:t>
            </a:r>
            <a:r>
              <a:rPr lang="en-US" altLang="zh-CN" sz="2400" dirty="0">
                <a:solidFill>
                  <a:schemeClr val="accent2"/>
                </a:solidFill>
                <a:latin typeface="微软雅黑" panose="020B0503020204020204" pitchFamily="34" charset="-122"/>
                <a:ea typeface="微软雅黑" panose="020B0503020204020204" pitchFamily="34" charset="-122"/>
                <a:sym typeface="+mn-ea"/>
              </a:rPr>
              <a:t>(Attribute)</a:t>
            </a:r>
            <a:r>
              <a:rPr lang="zh-CN" altLang="zh-CN" dirty="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ea"/>
              </a:rPr>
              <a:t>是指实体的所具有的某一特性</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1" name="组合 14"/>
          <p:cNvGrpSpPr/>
          <p:nvPr/>
        </p:nvGrpSpPr>
        <p:grpSpPr>
          <a:xfrm>
            <a:off x="4916806" y="2773680"/>
            <a:ext cx="2219325" cy="3041650"/>
            <a:chOff x="1219200" y="2647950"/>
            <a:chExt cx="1371600" cy="1981200"/>
          </a:xfrm>
          <a:solidFill>
            <a:srgbClr val="1FA8BB"/>
          </a:solidFill>
        </p:grpSpPr>
        <p:sp>
          <p:nvSpPr>
            <p:cNvPr id="22" name="剪去单角的矩形 10"/>
            <p:cNvSpPr/>
            <p:nvPr/>
          </p:nvSpPr>
          <p:spPr>
            <a:xfrm flipH="1">
              <a:off x="1219200" y="2647950"/>
              <a:ext cx="1371600" cy="1981200"/>
            </a:xfrm>
            <a:prstGeom prst="snip1Rect">
              <a:avLst>
                <a:gd name="adj" fmla="val 8334"/>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sp>
          <p:nvSpPr>
            <p:cNvPr id="23" name="矩形 22"/>
            <p:cNvSpPr/>
            <p:nvPr/>
          </p:nvSpPr>
          <p:spPr>
            <a:xfrm>
              <a:off x="1371600" y="2647950"/>
              <a:ext cx="1219200" cy="1981200"/>
            </a:xfrm>
            <a:prstGeom prst="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grpSp>
      <p:sp>
        <p:nvSpPr>
          <p:cNvPr id="24" name="TextBox 11"/>
          <p:cNvSpPr txBox="1"/>
          <p:nvPr/>
        </p:nvSpPr>
        <p:spPr>
          <a:xfrm>
            <a:off x="5107305" y="2878455"/>
            <a:ext cx="1849120" cy="2245360"/>
          </a:xfrm>
          <a:prstGeom prst="rect">
            <a:avLst/>
          </a:prstGeom>
          <a:noFill/>
          <a:ln w="9525">
            <a:noFill/>
          </a:ln>
        </p:spPr>
        <p:txBody>
          <a:bodyPr wrap="square">
            <a:spAutoFit/>
          </a:bodyPr>
          <a:lstStyle/>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职工号</a:t>
            </a:r>
            <a:endParaRPr lang="zh-CN" altLang="en-US" b="1" dirty="0">
              <a:solidFill>
                <a:schemeClr val="bg1"/>
              </a:solidFill>
              <a:latin typeface="微软雅黑" panose="020B0503020204020204" pitchFamily="34" charset="-122"/>
              <a:ea typeface="微软雅黑" panose="020B0503020204020204" pitchFamily="34" charset="-122"/>
            </a:endParaRPr>
          </a:p>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姓</a:t>
            </a:r>
            <a:r>
              <a:rPr lang="zh-CN" altLang="zh-CN" b="1" dirty="0">
                <a:solidFill>
                  <a:schemeClr val="bg1"/>
                </a:solidFill>
                <a:latin typeface="微软雅黑" panose="020B0503020204020204" pitchFamily="34" charset="-122"/>
                <a:ea typeface="微软雅黑" panose="020B0503020204020204" pitchFamily="34" charset="-122"/>
              </a:rPr>
              <a:t>名</a:t>
            </a:r>
            <a:r>
              <a:rPr lang="en-US" altLang="zh-CN" b="1" dirty="0">
                <a:solidFill>
                  <a:schemeClr val="bg1"/>
                </a:solidFill>
                <a:latin typeface="微软雅黑" panose="020B0503020204020204" pitchFamily="34" charset="-122"/>
                <a:ea typeface="微软雅黑" panose="020B0503020204020204" pitchFamily="34" charset="-122"/>
              </a:rPr>
              <a:t>  </a:t>
            </a:r>
            <a:endParaRPr lang="en-US" altLang="zh-CN" b="1" dirty="0">
              <a:solidFill>
                <a:schemeClr val="bg1"/>
              </a:solidFill>
              <a:latin typeface="微软雅黑" panose="020B0503020204020204" pitchFamily="34" charset="-122"/>
              <a:ea typeface="微软雅黑" panose="020B0503020204020204" pitchFamily="34" charset="-122"/>
            </a:endParaRPr>
          </a:p>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性别</a:t>
            </a:r>
            <a:endParaRPr lang="zh-CN" altLang="en-US" b="1" dirty="0">
              <a:solidFill>
                <a:schemeClr val="bg1"/>
              </a:solidFill>
              <a:latin typeface="微软雅黑" panose="020B0503020204020204" pitchFamily="34" charset="-122"/>
              <a:ea typeface="微软雅黑" panose="020B0503020204020204" pitchFamily="34" charset="-122"/>
            </a:endParaRPr>
          </a:p>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年龄</a:t>
            </a:r>
            <a:endParaRPr lang="zh-CN" altLang="en-US" b="1" dirty="0">
              <a:solidFill>
                <a:schemeClr val="bg1"/>
              </a:solidFill>
              <a:latin typeface="微软雅黑" panose="020B0503020204020204" pitchFamily="34" charset="-122"/>
              <a:ea typeface="微软雅黑" panose="020B0503020204020204" pitchFamily="34" charset="-122"/>
            </a:endParaRPr>
          </a:p>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学历</a:t>
            </a:r>
            <a:endParaRPr lang="zh-CN" altLang="en-US" b="1" dirty="0">
              <a:solidFill>
                <a:schemeClr val="bg1"/>
              </a:solidFill>
              <a:latin typeface="微软雅黑" panose="020B0503020204020204" pitchFamily="34" charset="-122"/>
              <a:ea typeface="微软雅黑" panose="020B0503020204020204" pitchFamily="34" charset="-122"/>
            </a:endParaRPr>
          </a:p>
          <a:p>
            <a:pPr>
              <a:lnSpc>
                <a:spcPts val="2800"/>
              </a:lnSpc>
            </a:pPr>
            <a:r>
              <a:rPr lang="zh-CN" altLang="en-US" b="1" dirty="0">
                <a:solidFill>
                  <a:schemeClr val="bg1"/>
                </a:solidFill>
                <a:latin typeface="微软雅黑" panose="020B0503020204020204" pitchFamily="34" charset="-122"/>
                <a:ea typeface="微软雅黑" panose="020B0503020204020204" pitchFamily="34" charset="-122"/>
              </a:rPr>
              <a:t>部门</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4"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5" name="直接连接符 14"/>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7"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strVal val="4*#ppt_w"/>
                                          </p:val>
                                        </p:tav>
                                        <p:tav tm="100000">
                                          <p:val>
                                            <p:strVal val="#ppt_w"/>
                                          </p:val>
                                        </p:tav>
                                      </p:tavLst>
                                    </p:anim>
                                    <p:anim calcmode="lin" valueType="num">
                                      <p:cBhvr>
                                        <p:cTn id="14" dur="500" fill="hold"/>
                                        <p:tgtEl>
                                          <p:spTgt spid="21"/>
                                        </p:tgtEl>
                                        <p:attrNameLst>
                                          <p:attrName>ppt_h</p:attrName>
                                        </p:attrNameLst>
                                      </p:cBhvr>
                                      <p:tavLst>
                                        <p:tav tm="0">
                                          <p:val>
                                            <p:strVal val="4*#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4"/>
                                        </p:tgtEl>
                                        <p:attrNameLst>
                                          <p:attrName>style.visibility</p:attrName>
                                        </p:attrNameLst>
                                      </p:cBhvr>
                                      <p:to>
                                        <p:strVal val="visible"/>
                                      </p:to>
                                    </p:set>
                                    <p:anim calcmode="discrete" valueType="clr">
                                      <p:cBhvr override="childStyle">
                                        <p:cTn id="19" dur="50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24"/>
                                        </p:tgtEl>
                                        <p:attrNameLst>
                                          <p:attrName>fillcolor</p:attrName>
                                        </p:attrNameLst>
                                      </p:cBhvr>
                                      <p:tavLst>
                                        <p:tav tm="0">
                                          <p:val>
                                            <p:clrVal>
                                              <a:schemeClr val="accent2"/>
                                            </p:clrVal>
                                          </p:val>
                                        </p:tav>
                                        <p:tav tm="50000">
                                          <p:val>
                                            <p:clrVal>
                                              <a:schemeClr val="hlink"/>
                                            </p:clrVal>
                                          </p:val>
                                        </p:tav>
                                      </p:tavLst>
                                    </p:anim>
                                    <p:set>
                                      <p:cBhvr>
                                        <p:cTn id="21" dur="500"/>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766888" y="1779271"/>
            <a:ext cx="8658225" cy="4061460"/>
          </a:xfrm>
          <a:prstGeom prst="rect">
            <a:avLst/>
          </a:prstGeom>
        </p:spPr>
        <p:txBody>
          <a:bodyPr wrap="square">
            <a:spAutoFit/>
          </a:bodyPr>
          <a:lstStyle/>
          <a:p>
            <a:pPr indent="266700" eaLnBrk="0" fontAlgn="base" hangingPunct="0">
              <a:lnSpc>
                <a:spcPct val="150000"/>
              </a:lnSpc>
              <a:spcBef>
                <a:spcPct val="0"/>
              </a:spcBef>
              <a:defRPr/>
            </a:pP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3 </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100" dirty="0">
                <a:solidFill>
                  <a:schemeClr val="accent2"/>
                </a:solidFill>
                <a:latin typeface="微软雅黑" panose="020B0503020204020204" pitchFamily="34" charset="-122"/>
                <a:ea typeface="微软雅黑" panose="020B0503020204020204" pitchFamily="34" charset="-122"/>
              </a:rPr>
              <a:t>码</a:t>
            </a:r>
            <a:r>
              <a:rPr lang="en-US" altLang="zh-CN" sz="2400" kern="100" dirty="0">
                <a:solidFill>
                  <a:schemeClr val="accent2"/>
                </a:solidFill>
                <a:latin typeface="微软雅黑" panose="020B0503020204020204" pitchFamily="34" charset="-122"/>
                <a:ea typeface="微软雅黑" panose="020B0503020204020204" pitchFamily="34" charset="-122"/>
              </a:rPr>
              <a:t>(Key)</a:t>
            </a:r>
            <a:r>
              <a:rPr lang="zh-CN" altLang="zh-CN" sz="2400" kern="100" dirty="0">
                <a:solidFill>
                  <a:schemeClr val="accent2"/>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是指唯一标识实体的属性集。例如，职工号是职工实体的码。</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eaLnBrk="0" fontAlgn="base" hangingPunct="0">
              <a:lnSpc>
                <a:spcPct val="150000"/>
              </a:lnSpc>
              <a:spcBef>
                <a:spcPct val="0"/>
              </a:spcBef>
              <a:defRPr/>
            </a:pP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100" dirty="0">
                <a:solidFill>
                  <a:schemeClr val="accent2"/>
                </a:solidFill>
                <a:latin typeface="微软雅黑" panose="020B0503020204020204" pitchFamily="34" charset="-122"/>
                <a:ea typeface="微软雅黑" panose="020B0503020204020204" pitchFamily="34" charset="-122"/>
              </a:rPr>
              <a:t>域（</a:t>
            </a:r>
            <a:r>
              <a:rPr lang="en-US" altLang="zh-CN" sz="2400" kern="100" dirty="0">
                <a:solidFill>
                  <a:schemeClr val="accent2"/>
                </a:solidFill>
                <a:latin typeface="微软雅黑" panose="020B0503020204020204" pitchFamily="34" charset="-122"/>
                <a:ea typeface="微软雅黑" panose="020B0503020204020204" pitchFamily="34" charset="-122"/>
              </a:rPr>
              <a:t>Domain</a:t>
            </a:r>
            <a:r>
              <a:rPr lang="zh-CN" altLang="zh-CN" sz="2400" kern="100" dirty="0">
                <a:solidFill>
                  <a:schemeClr val="accent2"/>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是指属性的取值范围。例如，职工号的域为</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位整数</a:t>
            </a: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eaLnBrk="0" fontAlgn="base" hangingPunct="0">
              <a:lnSpc>
                <a:spcPct val="150000"/>
              </a:lnSpc>
              <a:spcBef>
                <a:spcPct val="0"/>
              </a:spcBef>
              <a:defRPr/>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100" dirty="0">
                <a:solidFill>
                  <a:schemeClr val="accent2"/>
                </a:solidFill>
                <a:latin typeface="微软雅黑" panose="020B0503020204020204" pitchFamily="34" charset="-122"/>
                <a:ea typeface="微软雅黑" panose="020B0503020204020204" pitchFamily="34" charset="-122"/>
              </a:rPr>
              <a:t>实体型（</a:t>
            </a:r>
            <a:r>
              <a:rPr lang="en-US" altLang="zh-CN" sz="2400" kern="100" dirty="0">
                <a:solidFill>
                  <a:schemeClr val="accent2"/>
                </a:solidFill>
                <a:latin typeface="微软雅黑" panose="020B0503020204020204" pitchFamily="34" charset="-122"/>
                <a:ea typeface="微软雅黑" panose="020B0503020204020204" pitchFamily="34" charset="-122"/>
              </a:rPr>
              <a:t>Entity Type</a:t>
            </a:r>
            <a:r>
              <a:rPr lang="zh-CN" altLang="zh-CN" sz="2400" kern="100" dirty="0">
                <a:solidFill>
                  <a:schemeClr val="accent2"/>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具有相同属性的实体必然具有共同的特征和性质，  </a:t>
            </a: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用</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实体名及其属性名集合来抽象和刻画这些实体，称为实体型。例如，职</a:t>
            </a: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工 （职工号，姓名，性别，年龄，学历，部门）就是一个实体型。</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3"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文本框 17"/>
          <p:cNvSpPr txBox="1"/>
          <p:nvPr/>
        </p:nvSpPr>
        <p:spPr>
          <a:xfrm>
            <a:off x="4975942" y="4712978"/>
            <a:ext cx="2702751" cy="581057"/>
          </a:xfrm>
          <a:prstGeom prst="rect">
            <a:avLst/>
          </a:prstGeom>
          <a:noFill/>
        </p:spPr>
        <p:txBody>
          <a:bodyPr wrap="square" rtlCol="0" anchor="t">
            <a:spAutoFit/>
          </a:bodyPr>
          <a:lstStyle/>
          <a:p>
            <a:pPr marL="0" lvl="2" eaLnBrk="0" fontAlgn="base" hangingPunct="0">
              <a:lnSpc>
                <a:spcPct val="150000"/>
              </a:lnSpc>
              <a:spcBef>
                <a:spcPct val="20000"/>
              </a:spcBef>
              <a:spcAft>
                <a:spcPct val="0"/>
              </a:spcAft>
              <a:defRPr/>
            </a:pPr>
            <a:r>
              <a:rPr lang="zh-CN" altLang="en-US" sz="2400" b="1" kern="0" dirty="0">
                <a:solidFill>
                  <a:schemeClr val="accent2">
                    <a:lumMod val="50000"/>
                  </a:schemeClr>
                </a:solidFill>
                <a:latin typeface="微软雅黑" panose="020B0503020204020204" pitchFamily="34" charset="-122"/>
                <a:ea typeface="微软雅黑" panose="020B0503020204020204" pitchFamily="34" charset="-122"/>
                <a:sym typeface="+mn-ea"/>
              </a:rPr>
              <a:t>学生实体及属性</a:t>
            </a:r>
            <a:endParaRPr lang="zh-CN" altLang="en-US" sz="2400" b="1" kern="0" dirty="0">
              <a:solidFill>
                <a:schemeClr val="accent2">
                  <a:lumMod val="50000"/>
                </a:schemeClr>
              </a:solidFill>
              <a:latin typeface="微软雅黑" panose="020B0503020204020204" pitchFamily="34" charset="-122"/>
              <a:ea typeface="微软雅黑" panose="020B0503020204020204" pitchFamily="34" charset="-122"/>
              <a:sym typeface="+mn-ea"/>
            </a:endParaRPr>
          </a:p>
        </p:txBody>
      </p:sp>
      <p:sp>
        <p:nvSpPr>
          <p:cNvPr id="23" name="内容占位符 2"/>
          <p:cNvSpPr>
            <a:spLocks noGrp="1"/>
          </p:cNvSpPr>
          <p:nvPr/>
        </p:nvSpPr>
        <p:spPr bwMode="auto">
          <a:xfrm>
            <a:off x="2587627" y="3607171"/>
            <a:ext cx="6003925" cy="2160905"/>
          </a:xfrm>
          <a:prstGeom prst="rect">
            <a:avLst/>
          </a:prstGeom>
        </p:spPr>
        <p:txBody>
          <a:bodyPr vert="horz" wrap="square" lIns="91440" tIns="45720" rIns="91440" bIns="45720" numCol="1" rtlCol="0" anchor="t" anchorCtr="0" compatLnSpc="1">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342900" indent="-34290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342900" lvl="2" indent="-342900" eaLnBrk="0" fontAlgn="base" hangingPunct="0">
              <a:spcBef>
                <a:spcPct val="20000"/>
              </a:spcBef>
              <a:spcAft>
                <a:spcPct val="0"/>
              </a:spcAft>
              <a:buFontTx/>
              <a:buChar char="•"/>
              <a:defRPr/>
            </a:pPr>
            <a:endParaRPr lang="zh-CN" altLang="zh-CN" b="1" kern="0" dirty="0">
              <a:solidFill>
                <a:srgbClr val="009ED6"/>
              </a:solidFill>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740926" y="2086617"/>
            <a:ext cx="6710148" cy="1918946"/>
            <a:chOff x="703794" y="1057917"/>
            <a:chExt cx="6710148" cy="1918946"/>
          </a:xfrm>
        </p:grpSpPr>
        <p:sp>
          <p:nvSpPr>
            <p:cNvPr id="21" name="TextBox 8"/>
            <p:cNvSpPr txBox="1"/>
            <p:nvPr/>
          </p:nvSpPr>
          <p:spPr>
            <a:xfrm>
              <a:off x="3133090" y="1419079"/>
              <a:ext cx="1285875" cy="450215"/>
            </a:xfrm>
            <a:prstGeom prst="rect">
              <a:avLst/>
            </a:prstGeom>
          </p:spPr>
          <p:txBody>
            <a:bodyPr>
              <a:spAutoFit/>
            </a:bodyPr>
            <a:lstStyle/>
            <a:p>
              <a:pPr>
                <a:lnSpc>
                  <a:spcPts val="2800"/>
                </a:lnSpc>
              </a:pPr>
              <a:r>
                <a:rPr lang="zh-CN" altLang="en-US" sz="2400" dirty="0">
                  <a:solidFill>
                    <a:schemeClr val="bg1"/>
                  </a:solidFill>
                  <a:latin typeface="微软雅黑" panose="020B0503020204020204" pitchFamily="34" charset="-122"/>
                  <a:ea typeface="微软雅黑" panose="020B0503020204020204" pitchFamily="34" charset="-122"/>
                </a:rPr>
                <a:t>实体名</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22" name="TextBox 14"/>
            <p:cNvSpPr txBox="1"/>
            <p:nvPr/>
          </p:nvSpPr>
          <p:spPr>
            <a:xfrm>
              <a:off x="3077845" y="2296242"/>
              <a:ext cx="1285875" cy="450215"/>
            </a:xfrm>
            <a:prstGeom prst="rect">
              <a:avLst/>
            </a:prstGeom>
          </p:spPr>
          <p:txBody>
            <a:bodyPr>
              <a:spAutoFit/>
            </a:bodyPr>
            <a:lstStyle/>
            <a:p>
              <a:pPr>
                <a:lnSpc>
                  <a:spcPts val="2800"/>
                </a:lnSpc>
              </a:pPr>
              <a:r>
                <a:rPr lang="zh-CN" altLang="en-US" sz="2400" dirty="0">
                  <a:solidFill>
                    <a:schemeClr val="bg1"/>
                  </a:solidFill>
                  <a:latin typeface="微软雅黑" panose="020B0503020204020204" pitchFamily="34" charset="-122"/>
                  <a:ea typeface="微软雅黑" panose="020B0503020204020204" pitchFamily="34" charset="-122"/>
                </a:rPr>
                <a:t>属性名</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38" name="矩形 37"/>
            <p:cNvSpPr/>
            <p:nvPr/>
          </p:nvSpPr>
          <p:spPr>
            <a:xfrm>
              <a:off x="3005448" y="1057917"/>
              <a:ext cx="1420009" cy="59167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TextBox 38"/>
            <p:cNvSpPr txBox="1"/>
            <p:nvPr/>
          </p:nvSpPr>
          <p:spPr>
            <a:xfrm>
              <a:off x="3123782" y="1122462"/>
              <a:ext cx="1280160" cy="461665"/>
            </a:xfrm>
            <a:prstGeom prst="rect">
              <a:avLst/>
            </a:prstGeom>
            <a:noFill/>
          </p:spPr>
          <p:txBody>
            <a:bodyPr wrap="square" rtlCol="0">
              <a:spAutoFit/>
            </a:bodyPr>
            <a:lstStyle/>
            <a:p>
              <a:pPr algn="ctr"/>
              <a:r>
                <a:rPr lang="zh-CN" altLang="en-US" sz="2400" b="1" dirty="0">
                  <a:solidFill>
                    <a:schemeClr val="tx1">
                      <a:lumMod val="65000"/>
                      <a:lumOff val="35000"/>
                    </a:schemeClr>
                  </a:solidFill>
                </a:rPr>
                <a:t>学生</a:t>
              </a:r>
              <a:endParaRPr lang="zh-CN" altLang="en-US" sz="2400" b="1" dirty="0">
                <a:solidFill>
                  <a:schemeClr val="tx1">
                    <a:lumMod val="65000"/>
                    <a:lumOff val="35000"/>
                  </a:schemeClr>
                </a:solidFill>
              </a:endParaRPr>
            </a:p>
          </p:txBody>
        </p:sp>
        <p:cxnSp>
          <p:nvCxnSpPr>
            <p:cNvPr id="5" name="直接连接符 4"/>
            <p:cNvCxnSpPr/>
            <p:nvPr/>
          </p:nvCxnSpPr>
          <p:spPr>
            <a:xfrm flipH="1">
              <a:off x="2786063" y="1649586"/>
              <a:ext cx="940117" cy="70095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703794" y="2289523"/>
              <a:ext cx="1290919" cy="602428"/>
              <a:chOff x="853422" y="2289523"/>
              <a:chExt cx="1290919" cy="602428"/>
            </a:xfrm>
          </p:grpSpPr>
          <p:sp>
            <p:nvSpPr>
              <p:cNvPr id="20" name="椭圆 19"/>
              <p:cNvSpPr/>
              <p:nvPr/>
            </p:nvSpPr>
            <p:spPr>
              <a:xfrm>
                <a:off x="939505" y="2289523"/>
                <a:ext cx="1194078"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40"/>
              <p:cNvSpPr txBox="1"/>
              <p:nvPr/>
            </p:nvSpPr>
            <p:spPr>
              <a:xfrm>
                <a:off x="853422" y="2350537"/>
                <a:ext cx="1290919" cy="461665"/>
              </a:xfrm>
              <a:prstGeom prst="rect">
                <a:avLst/>
              </a:prstGeom>
              <a:noFill/>
            </p:spPr>
            <p:txBody>
              <a:bodyPr wrap="square" rtlCol="0">
                <a:spAutoFit/>
              </a:bodyPr>
              <a:lstStyle/>
              <a:p>
                <a:pPr algn="ctr"/>
                <a:r>
                  <a:rPr lang="zh-CN" altLang="en-US" sz="2400" b="1" dirty="0"/>
                  <a:t>  </a:t>
                </a:r>
                <a:r>
                  <a:rPr lang="zh-CN" altLang="en-US" sz="2400" b="1" dirty="0">
                    <a:solidFill>
                      <a:schemeClr val="tx1">
                        <a:lumMod val="65000"/>
                        <a:lumOff val="35000"/>
                      </a:schemeClr>
                    </a:solidFill>
                  </a:rPr>
                  <a:t>学号</a:t>
                </a:r>
                <a:endParaRPr lang="zh-CN" altLang="en-US" sz="2400" b="1" dirty="0">
                  <a:solidFill>
                    <a:schemeClr val="tx1">
                      <a:lumMod val="65000"/>
                      <a:lumOff val="35000"/>
                    </a:schemeClr>
                  </a:solidFill>
                </a:endParaRPr>
              </a:p>
            </p:txBody>
          </p:sp>
        </p:grpSp>
        <p:cxnSp>
          <p:nvCxnSpPr>
            <p:cNvPr id="25" name="直接连接符 24"/>
            <p:cNvCxnSpPr>
              <a:stCxn id="38" idx="2"/>
            </p:cNvCxnSpPr>
            <p:nvPr/>
          </p:nvCxnSpPr>
          <p:spPr>
            <a:xfrm flipH="1">
              <a:off x="1455823" y="1649587"/>
              <a:ext cx="2259630" cy="65670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 name="组合 26"/>
            <p:cNvGrpSpPr/>
            <p:nvPr/>
          </p:nvGrpSpPr>
          <p:grpSpPr>
            <a:xfrm>
              <a:off x="2076450" y="2331049"/>
              <a:ext cx="1290919" cy="602428"/>
              <a:chOff x="853422" y="2289523"/>
              <a:chExt cx="1290919" cy="602428"/>
            </a:xfrm>
          </p:grpSpPr>
          <p:sp>
            <p:nvSpPr>
              <p:cNvPr id="28" name="椭圆 27"/>
              <p:cNvSpPr/>
              <p:nvPr/>
            </p:nvSpPr>
            <p:spPr>
              <a:xfrm>
                <a:off x="939505" y="2289523"/>
                <a:ext cx="1194078"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TextBox 40"/>
              <p:cNvSpPr txBox="1"/>
              <p:nvPr/>
            </p:nvSpPr>
            <p:spPr>
              <a:xfrm>
                <a:off x="853422" y="2350537"/>
                <a:ext cx="1290919" cy="461665"/>
              </a:xfrm>
              <a:prstGeom prst="rect">
                <a:avLst/>
              </a:prstGeom>
              <a:noFill/>
            </p:spPr>
            <p:txBody>
              <a:bodyPr wrap="square" rtlCol="0">
                <a:spAutoFit/>
              </a:bodyPr>
              <a:lstStyle/>
              <a:p>
                <a:pPr algn="ctr"/>
                <a:r>
                  <a:rPr lang="zh-CN" altLang="en-US" sz="2400" b="1" dirty="0"/>
                  <a:t>  </a:t>
                </a:r>
                <a:r>
                  <a:rPr lang="zh-CN" altLang="en-US" sz="2400" b="1" dirty="0">
                    <a:solidFill>
                      <a:schemeClr val="tx1">
                        <a:lumMod val="65000"/>
                        <a:lumOff val="35000"/>
                      </a:schemeClr>
                    </a:solidFill>
                  </a:rPr>
                  <a:t>姓名</a:t>
                </a:r>
                <a:endParaRPr lang="zh-CN" altLang="en-US" sz="2400" b="1" dirty="0">
                  <a:solidFill>
                    <a:schemeClr val="tx1">
                      <a:lumMod val="65000"/>
                      <a:lumOff val="35000"/>
                    </a:schemeClr>
                  </a:solidFill>
                </a:endParaRPr>
              </a:p>
            </p:txBody>
          </p:sp>
        </p:grpSp>
        <p:cxnSp>
          <p:nvCxnSpPr>
            <p:cNvPr id="30" name="直接连接符 29"/>
            <p:cNvCxnSpPr>
              <a:stCxn id="38" idx="2"/>
            </p:cNvCxnSpPr>
            <p:nvPr/>
          </p:nvCxnSpPr>
          <p:spPr>
            <a:xfrm>
              <a:off x="3715453" y="1649587"/>
              <a:ext cx="291782" cy="68146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31" name="组合 30"/>
            <p:cNvGrpSpPr/>
            <p:nvPr/>
          </p:nvGrpSpPr>
          <p:grpSpPr>
            <a:xfrm>
              <a:off x="3497488" y="2331049"/>
              <a:ext cx="1290919" cy="602428"/>
              <a:chOff x="853422" y="2289523"/>
              <a:chExt cx="1290919" cy="602428"/>
            </a:xfrm>
          </p:grpSpPr>
          <p:sp>
            <p:nvSpPr>
              <p:cNvPr id="32" name="椭圆 31"/>
              <p:cNvSpPr/>
              <p:nvPr/>
            </p:nvSpPr>
            <p:spPr>
              <a:xfrm>
                <a:off x="939505" y="2289523"/>
                <a:ext cx="1194078"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TextBox 40"/>
              <p:cNvSpPr txBox="1"/>
              <p:nvPr/>
            </p:nvSpPr>
            <p:spPr>
              <a:xfrm>
                <a:off x="853422" y="2350537"/>
                <a:ext cx="1290919" cy="461665"/>
              </a:xfrm>
              <a:prstGeom prst="rect">
                <a:avLst/>
              </a:prstGeom>
              <a:noFill/>
            </p:spPr>
            <p:txBody>
              <a:bodyPr wrap="square" rtlCol="0">
                <a:spAutoFit/>
              </a:bodyPr>
              <a:lstStyle/>
              <a:p>
                <a:pPr algn="ctr"/>
                <a:r>
                  <a:rPr lang="zh-CN" altLang="en-US" sz="2400" b="1" dirty="0"/>
                  <a:t>  </a:t>
                </a:r>
                <a:r>
                  <a:rPr lang="zh-CN" altLang="en-US" sz="2400" b="1" dirty="0">
                    <a:solidFill>
                      <a:schemeClr val="tx1">
                        <a:lumMod val="65000"/>
                        <a:lumOff val="35000"/>
                      </a:schemeClr>
                    </a:solidFill>
                  </a:rPr>
                  <a:t>性别</a:t>
                </a:r>
                <a:endParaRPr lang="zh-CN" altLang="en-US" sz="2400" b="1" dirty="0">
                  <a:solidFill>
                    <a:schemeClr val="tx1">
                      <a:lumMod val="65000"/>
                      <a:lumOff val="35000"/>
                    </a:schemeClr>
                  </a:solidFill>
                </a:endParaRPr>
              </a:p>
            </p:txBody>
          </p:sp>
        </p:grpSp>
        <p:cxnSp>
          <p:nvCxnSpPr>
            <p:cNvPr id="45" name="直接连接符 44"/>
            <p:cNvCxnSpPr/>
            <p:nvPr/>
          </p:nvCxnSpPr>
          <p:spPr>
            <a:xfrm>
              <a:off x="3758531" y="1692973"/>
              <a:ext cx="1568969" cy="68146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47" name="组合 46"/>
            <p:cNvGrpSpPr/>
            <p:nvPr/>
          </p:nvGrpSpPr>
          <p:grpSpPr>
            <a:xfrm>
              <a:off x="4817753" y="2374435"/>
              <a:ext cx="1290919" cy="602428"/>
              <a:chOff x="853422" y="2289523"/>
              <a:chExt cx="1290919" cy="602428"/>
            </a:xfrm>
          </p:grpSpPr>
          <p:sp>
            <p:nvSpPr>
              <p:cNvPr id="48" name="椭圆 47"/>
              <p:cNvSpPr/>
              <p:nvPr/>
            </p:nvSpPr>
            <p:spPr>
              <a:xfrm>
                <a:off x="939505" y="2289523"/>
                <a:ext cx="1194078"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TextBox 40"/>
              <p:cNvSpPr txBox="1"/>
              <p:nvPr/>
            </p:nvSpPr>
            <p:spPr>
              <a:xfrm>
                <a:off x="853422" y="2350537"/>
                <a:ext cx="1290919" cy="461665"/>
              </a:xfrm>
              <a:prstGeom prst="rect">
                <a:avLst/>
              </a:prstGeom>
              <a:noFill/>
            </p:spPr>
            <p:txBody>
              <a:bodyPr wrap="square" rtlCol="0">
                <a:spAutoFit/>
              </a:bodyPr>
              <a:lstStyle/>
              <a:p>
                <a:pPr algn="ctr"/>
                <a:r>
                  <a:rPr lang="zh-CN" altLang="en-US" sz="2400" b="1" dirty="0"/>
                  <a:t>  </a:t>
                </a:r>
                <a:r>
                  <a:rPr lang="zh-CN" altLang="en-US" sz="2400" b="1" dirty="0">
                    <a:solidFill>
                      <a:schemeClr val="tx1">
                        <a:lumMod val="65000"/>
                        <a:lumOff val="35000"/>
                      </a:schemeClr>
                    </a:solidFill>
                  </a:rPr>
                  <a:t>年龄</a:t>
                </a:r>
                <a:endParaRPr lang="zh-CN" altLang="en-US" sz="2400" b="1" dirty="0">
                  <a:solidFill>
                    <a:schemeClr val="tx1">
                      <a:lumMod val="65000"/>
                      <a:lumOff val="35000"/>
                    </a:schemeClr>
                  </a:solidFill>
                </a:endParaRPr>
              </a:p>
            </p:txBody>
          </p:sp>
        </p:grpSp>
        <p:cxnSp>
          <p:nvCxnSpPr>
            <p:cNvPr id="50" name="直接连接符 49"/>
            <p:cNvCxnSpPr>
              <a:stCxn id="38" idx="2"/>
            </p:cNvCxnSpPr>
            <p:nvPr/>
          </p:nvCxnSpPr>
          <p:spPr>
            <a:xfrm>
              <a:off x="3715453" y="1649587"/>
              <a:ext cx="2917317" cy="68146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nvGrpSpPr>
          <p:grpSpPr>
            <a:xfrm>
              <a:off x="6123023" y="2331049"/>
              <a:ext cx="1290919" cy="602428"/>
              <a:chOff x="853422" y="2289523"/>
              <a:chExt cx="1290919" cy="602428"/>
            </a:xfrm>
          </p:grpSpPr>
          <p:sp>
            <p:nvSpPr>
              <p:cNvPr id="52" name="椭圆 51"/>
              <p:cNvSpPr/>
              <p:nvPr/>
            </p:nvSpPr>
            <p:spPr>
              <a:xfrm>
                <a:off x="939505" y="2289523"/>
                <a:ext cx="1194078"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TextBox 40"/>
              <p:cNvSpPr txBox="1"/>
              <p:nvPr/>
            </p:nvSpPr>
            <p:spPr>
              <a:xfrm>
                <a:off x="853422" y="2350537"/>
                <a:ext cx="1290919" cy="461665"/>
              </a:xfrm>
              <a:prstGeom prst="rect">
                <a:avLst/>
              </a:prstGeom>
              <a:noFill/>
            </p:spPr>
            <p:txBody>
              <a:bodyPr wrap="square" rtlCol="0">
                <a:spAutoFit/>
              </a:bodyPr>
              <a:lstStyle/>
              <a:p>
                <a:pPr algn="ctr"/>
                <a:r>
                  <a:rPr lang="zh-CN" altLang="en-US" sz="2400" b="1" dirty="0">
                    <a:solidFill>
                      <a:schemeClr val="tx1">
                        <a:lumMod val="65000"/>
                        <a:lumOff val="35000"/>
                      </a:schemeClr>
                    </a:solidFill>
                  </a:rPr>
                  <a:t>  班级</a:t>
                </a:r>
                <a:endParaRPr lang="zh-CN" altLang="en-US" sz="2400" b="1" dirty="0">
                  <a:solidFill>
                    <a:schemeClr val="tx1">
                      <a:lumMod val="65000"/>
                      <a:lumOff val="35000"/>
                    </a:schemeClr>
                  </a:solidFill>
                </a:endParaRPr>
              </a:p>
            </p:txBody>
          </p:sp>
        </p:grpSp>
      </p:grpSp>
      <p:sp>
        <p:nvSpPr>
          <p:cNvPr id="34" name="箭头: V 形 33">
            <a:hlinkClick r:id="rId1" action="ppaction://hlinksldjump"/>
          </p:cNvPr>
          <p:cNvSpPr/>
          <p:nvPr/>
        </p:nvSpPr>
        <p:spPr>
          <a:xfrm>
            <a:off x="9354588" y="5271310"/>
            <a:ext cx="997528" cy="382385"/>
          </a:xfrm>
          <a:prstGeom prst="chevron">
            <a:avLst/>
          </a:prstGeom>
          <a:solidFill>
            <a:srgbClr val="F088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微软雅黑" panose="020B0503020204020204" pitchFamily="34" charset="-122"/>
                <a:ea typeface="微软雅黑" panose="020B0503020204020204" pitchFamily="34" charset="-122"/>
              </a:rPr>
              <a:t>返回</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6" name="标题 1"/>
          <p:cNvSpPr>
            <a:spLocks noGrp="1"/>
          </p:cNvSpPr>
          <p:nvPr/>
        </p:nvSpPr>
        <p:spPr>
          <a:xfrm>
            <a:off x="1055688" y="544195"/>
            <a:ext cx="7766050" cy="723900"/>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1" eaLnBrk="0" fontAlgn="base" hangingPunct="0">
              <a:spcBef>
                <a:spcPct val="0"/>
              </a:spcBef>
              <a:spcAft>
                <a:spcPct val="0"/>
              </a:spcAft>
              <a:defRPr/>
            </a:pP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br>
              <a:rPr lang="zh-CN" altLang="en-US" sz="2400" kern="0" dirty="0">
                <a:solidFill>
                  <a:schemeClr val="bg1"/>
                </a:solidFill>
                <a:latin typeface="微软雅黑" panose="020B0503020204020204" pitchFamily="34" charset="-122"/>
                <a:ea typeface="微软雅黑" panose="020B0503020204020204" pitchFamily="34" charset="-122"/>
              </a:rPr>
            </a:br>
            <a:endParaRPr lang="zh-CN" altLang="en-US" sz="2400" kern="0" dirty="0">
              <a:solidFill>
                <a:schemeClr val="bg1"/>
              </a:solidFill>
              <a:latin typeface="微软雅黑" panose="020B0503020204020204" pitchFamily="34" charset="-122"/>
              <a:ea typeface="微软雅黑" panose="020B0503020204020204" pitchFamily="34" charset="-122"/>
            </a:endParaRPr>
          </a:p>
        </p:txBody>
      </p:sp>
      <p:sp>
        <p:nvSpPr>
          <p:cNvPr id="37" name="MH_Others_1"/>
          <p:cNvSpPr/>
          <p:nvPr>
            <p:custDataLst>
              <p:tags r:id="rId2"/>
            </p:custDataLst>
          </p:nvPr>
        </p:nvSpPr>
        <p:spPr>
          <a:xfrm>
            <a:off x="839866" y="41646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40" name="直接连接符 39"/>
          <p:cNvCxnSpPr/>
          <p:nvPr/>
        </p:nvCxnSpPr>
        <p:spPr>
          <a:xfrm>
            <a:off x="839866" y="41646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par>
                          <p:cTn id="8" fill="hold">
                            <p:stCondLst>
                              <p:cond delay="500"/>
                            </p:stCondLst>
                            <p:childTnLst>
                              <p:par>
                                <p:cTn id="9" presetID="31"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fltVal val="0"/>
                                          </p:val>
                                        </p:tav>
                                        <p:tav tm="100000">
                                          <p:val>
                                            <p:strVal val="#ppt_w"/>
                                          </p:val>
                                        </p:tav>
                                      </p:tavLst>
                                    </p:anim>
                                    <p:anim calcmode="lin" valueType="num">
                                      <p:cBhvr>
                                        <p:cTn id="12" dur="1000" fill="hold"/>
                                        <p:tgtEl>
                                          <p:spTgt spid="16"/>
                                        </p:tgtEl>
                                        <p:attrNameLst>
                                          <p:attrName>ppt_h</p:attrName>
                                        </p:attrNameLst>
                                      </p:cBhvr>
                                      <p:tavLst>
                                        <p:tav tm="0">
                                          <p:val>
                                            <p:fltVal val="0"/>
                                          </p:val>
                                        </p:tav>
                                        <p:tav tm="100000">
                                          <p:val>
                                            <p:strVal val="#ppt_h"/>
                                          </p:val>
                                        </p:tav>
                                      </p:tavLst>
                                    </p:anim>
                                    <p:anim calcmode="lin" valueType="num">
                                      <p:cBhvr>
                                        <p:cTn id="13" dur="1000" fill="hold"/>
                                        <p:tgtEl>
                                          <p:spTgt spid="16"/>
                                        </p:tgtEl>
                                        <p:attrNameLst>
                                          <p:attrName>style.rotation</p:attrName>
                                        </p:attrNameLst>
                                      </p:cBhvr>
                                      <p:tavLst>
                                        <p:tav tm="0">
                                          <p:val>
                                            <p:fltVal val="90"/>
                                          </p:val>
                                        </p:tav>
                                        <p:tav tm="100000">
                                          <p:val>
                                            <p:fltVal val="0"/>
                                          </p:val>
                                        </p:tav>
                                      </p:tavLst>
                                    </p:anim>
                                    <p:animEffect transition="in" filter="fade">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418" y="2114550"/>
            <a:ext cx="10059164" cy="3323987"/>
          </a:xfrm>
          <a:prstGeom prst="rect">
            <a:avLst/>
          </a:prstGeom>
          <a:noFill/>
        </p:spPr>
        <p:txBody>
          <a:bodyPr wrap="none" rtlCol="0">
            <a:spAutoFit/>
          </a:bodyPr>
          <a:lstStyle/>
          <a:p>
            <a:pPr indent="266700" eaLnBrk="0" fontAlgn="base" hangingPunct="0">
              <a:lnSpc>
                <a:spcPct val="150000"/>
              </a:lnSpc>
              <a:spcBef>
                <a:spcPct val="0"/>
              </a:spcBef>
              <a:defRPr/>
            </a:pPr>
            <a:r>
              <a:rPr lang="zh-CN"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100" dirty="0" smtClean="0">
                <a:solidFill>
                  <a:schemeClr val="accent2"/>
                </a:solidFill>
                <a:latin typeface="微软雅黑" panose="020B0503020204020204" pitchFamily="34" charset="-122"/>
                <a:ea typeface="微软雅黑" panose="020B0503020204020204" pitchFamily="34" charset="-122"/>
              </a:rPr>
              <a:t>实体集（</a:t>
            </a:r>
            <a:r>
              <a:rPr lang="en-US" altLang="zh-CN" sz="2400" kern="100" dirty="0" smtClean="0">
                <a:solidFill>
                  <a:schemeClr val="accent2"/>
                </a:solidFill>
                <a:latin typeface="微软雅黑" panose="020B0503020204020204" pitchFamily="34" charset="-122"/>
                <a:ea typeface="微软雅黑" panose="020B0503020204020204" pitchFamily="34" charset="-122"/>
              </a:rPr>
              <a:t>Entity Set</a:t>
            </a:r>
            <a:r>
              <a:rPr lang="zh-CN" altLang="zh-CN" sz="2400" kern="100" dirty="0" smtClean="0">
                <a:solidFill>
                  <a:schemeClr val="accent2"/>
                </a:solidFill>
                <a:latin typeface="微软雅黑" panose="020B0503020204020204" pitchFamily="34" charset="-122"/>
                <a:ea typeface="微软雅黑" panose="020B0503020204020204" pitchFamily="34" charset="-122"/>
              </a:rPr>
              <a:t>）：</a:t>
            </a: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同型实体的集合称为实体集。例如，全体职工就是一</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eaLnBrk="0" fontAlgn="base" hangingPunct="0">
              <a:lnSpc>
                <a:spcPct val="150000"/>
              </a:lnSpc>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         个实体集。</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76225" eaLnBrk="0" fontAlgn="base" hangingPunct="0">
              <a:lnSpc>
                <a:spcPct val="150000"/>
              </a:lnSpc>
              <a:spcBef>
                <a:spcPct val="0"/>
              </a:spcBef>
              <a:defRPr/>
            </a:pPr>
            <a:r>
              <a:rPr lang="zh-CN"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7</a:t>
            </a:r>
            <a:r>
              <a:rPr lang="zh-CN" altLang="zh-CN" sz="1400" kern="1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100" dirty="0" smtClean="0">
                <a:solidFill>
                  <a:schemeClr val="accent2"/>
                </a:solidFill>
                <a:latin typeface="微软雅黑" panose="020B0503020204020204" pitchFamily="34" charset="-122"/>
                <a:ea typeface="微软雅黑" panose="020B0503020204020204" pitchFamily="34" charset="-122"/>
              </a:rPr>
              <a:t>联系（</a:t>
            </a:r>
            <a:r>
              <a:rPr lang="en-US" altLang="zh-CN" sz="2400" kern="100" dirty="0" smtClean="0">
                <a:solidFill>
                  <a:schemeClr val="accent2"/>
                </a:solidFill>
                <a:latin typeface="微软雅黑" panose="020B0503020204020204" pitchFamily="34" charset="-122"/>
                <a:ea typeface="微软雅黑" panose="020B0503020204020204" pitchFamily="34" charset="-122"/>
              </a:rPr>
              <a:t>Relationship</a:t>
            </a:r>
            <a:r>
              <a:rPr lang="zh-CN" altLang="zh-CN" sz="2400" kern="100" dirty="0" smtClean="0">
                <a:solidFill>
                  <a:schemeClr val="accent2"/>
                </a:solidFill>
                <a:latin typeface="微软雅黑" panose="020B0503020204020204" pitchFamily="34" charset="-122"/>
                <a:ea typeface="微软雅黑" panose="020B0503020204020204" pitchFamily="34" charset="-122"/>
              </a:rPr>
              <a:t>）：</a:t>
            </a: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在客观世界中，事物内部及事物之间是普遍存在联</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76225" eaLnBrk="0" fontAlgn="base" hangingPunct="0">
              <a:lnSpc>
                <a:spcPct val="150000"/>
              </a:lnSpc>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         的，这些联系在信息世界中表现为实体（型 ）内部的联系和实体（型 ）之间</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76225" eaLnBrk="0" fontAlgn="base" hangingPunct="0">
              <a:lnSpc>
                <a:spcPct val="150000"/>
              </a:lnSpc>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         的联系。实体内部的联系通常是指组成实体的各属性之间的联系。实体之间     </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76225" eaLnBrk="0" fontAlgn="base" hangingPunct="0">
              <a:lnSpc>
                <a:spcPct val="150000"/>
              </a:lnSpc>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         的联系通常是指不同实体型之间的联系。</a:t>
            </a:r>
            <a:endPar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en-US" dirty="0"/>
          </a:p>
        </p:txBody>
      </p:sp>
      <p:sp>
        <p:nvSpPr>
          <p:cNvPr id="5"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6" name="直接连接符 5"/>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 calcmode="lin" valueType="num">
                                      <p:cBhvr additive="base">
                                        <p:cTn id="2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750242" y="1739331"/>
            <a:ext cx="8691516" cy="1938020"/>
          </a:xfrm>
          <a:prstGeom prst="rect">
            <a:avLst/>
          </a:prstGeom>
        </p:spPr>
        <p:txBody>
          <a:bodyPr wrap="square">
            <a:spAutoFit/>
          </a:bodyPr>
          <a:lstStyle/>
          <a:p>
            <a:pPr lvl="0" eaLnBrk="0" fontAlgn="base" hangingPunct="0">
              <a:lnSpc>
                <a:spcPct val="150000"/>
              </a:lnSpc>
              <a:spcAft>
                <a:spcPct val="0"/>
              </a:spcAft>
              <a:defRPr/>
            </a:pPr>
            <a:r>
              <a:rPr lang="en-US" altLang="zh-CN" kern="0" dirty="0">
                <a:solidFill>
                  <a:schemeClr val="tx1">
                    <a:lumMod val="65000"/>
                    <a:lumOff val="35000"/>
                  </a:schemeClr>
                </a:solidFill>
                <a:latin typeface="+mn-ea"/>
                <a:cs typeface="+mn-ea"/>
              </a:rPr>
              <a:t>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概念模型的表示方法有很多，但最常用的方法为实体</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联系方法（</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Entity-Relationship Approach</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），简称</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E-R</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方法，该方法用</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E-R</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图（</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Entity-Relationship Diagram</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，实体</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联系图）来描述现实世界的概念模型，</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E-R</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方法也称为</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E-R</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模型（</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Entity-Relationship Model</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rPr>
              <a:t>）。</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TextBox 8"/>
          <p:cNvSpPr txBox="1"/>
          <p:nvPr/>
        </p:nvSpPr>
        <p:spPr>
          <a:xfrm>
            <a:off x="4771392" y="4512769"/>
            <a:ext cx="1285875" cy="450215"/>
          </a:xfrm>
          <a:prstGeom prst="rect">
            <a:avLst/>
          </a:prstGeom>
        </p:spPr>
        <p:txBody>
          <a:bodyPr>
            <a:spAutoFit/>
          </a:bodyPr>
          <a:lstStyle/>
          <a:p>
            <a:pPr>
              <a:lnSpc>
                <a:spcPts val="2800"/>
              </a:lnSpc>
            </a:pPr>
            <a:r>
              <a:rPr lang="zh-CN" altLang="en-US" sz="2400" dirty="0">
                <a:solidFill>
                  <a:schemeClr val="bg1"/>
                </a:solidFill>
                <a:latin typeface="微软雅黑" panose="020B0503020204020204" pitchFamily="34" charset="-122"/>
                <a:ea typeface="微软雅黑" panose="020B0503020204020204" pitchFamily="34" charset="-122"/>
              </a:rPr>
              <a:t>实体名</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22" name="TextBox 14"/>
          <p:cNvSpPr txBox="1"/>
          <p:nvPr/>
        </p:nvSpPr>
        <p:spPr>
          <a:xfrm>
            <a:off x="4716147" y="5389932"/>
            <a:ext cx="1285875" cy="450215"/>
          </a:xfrm>
          <a:prstGeom prst="rect">
            <a:avLst/>
          </a:prstGeom>
        </p:spPr>
        <p:txBody>
          <a:bodyPr>
            <a:spAutoFit/>
          </a:bodyPr>
          <a:lstStyle/>
          <a:p>
            <a:pPr>
              <a:lnSpc>
                <a:spcPts val="2800"/>
              </a:lnSpc>
            </a:pPr>
            <a:r>
              <a:rPr lang="zh-CN" altLang="en-US" sz="2400" dirty="0">
                <a:solidFill>
                  <a:schemeClr val="bg1"/>
                </a:solidFill>
                <a:latin typeface="微软雅黑" panose="020B0503020204020204" pitchFamily="34" charset="-122"/>
                <a:ea typeface="微软雅黑" panose="020B0503020204020204" pitchFamily="34" charset="-122"/>
              </a:rPr>
              <a:t>属性名</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23" name="内容占位符 2"/>
          <p:cNvSpPr>
            <a:spLocks noGrp="1"/>
          </p:cNvSpPr>
          <p:nvPr/>
        </p:nvSpPr>
        <p:spPr bwMode="auto">
          <a:xfrm>
            <a:off x="2587627" y="3607171"/>
            <a:ext cx="6003925" cy="2160905"/>
          </a:xfrm>
          <a:prstGeom prst="rect">
            <a:avLst/>
          </a:prstGeom>
        </p:spPr>
        <p:txBody>
          <a:bodyPr vert="horz" wrap="square" lIns="91440" tIns="45720" rIns="91440" bIns="45720" numCol="1" rtlCol="0" anchor="t" anchorCtr="0" compatLnSpc="1">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342900" indent="-34290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a:p>
            <a:pPr marL="342900" lvl="2" indent="-342900" eaLnBrk="0" fontAlgn="base" hangingPunct="0">
              <a:spcBef>
                <a:spcPct val="20000"/>
              </a:spcBef>
              <a:spcAft>
                <a:spcPct val="0"/>
              </a:spcAft>
              <a:buFontTx/>
              <a:buChar char="•"/>
              <a:defRPr/>
            </a:pPr>
            <a:endParaRPr lang="zh-CN" altLang="zh-CN" b="1" kern="0" dirty="0">
              <a:solidFill>
                <a:srgbClr val="009ED6"/>
              </a:solidFill>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zh-CN" altLang="zh-CN" sz="1800" kern="0" dirty="0">
              <a:latin typeface="微软雅黑" panose="020B0503020204020204" pitchFamily="34" charset="-122"/>
              <a:ea typeface="微软雅黑" panose="020B0503020204020204" pitchFamily="34" charset="-122"/>
            </a:endParaRPr>
          </a:p>
          <a:p>
            <a:pPr marL="742950" lvl="1" indent="-285750" eaLnBrk="0" fontAlgn="base" hangingPunct="0">
              <a:spcBef>
                <a:spcPct val="20000"/>
              </a:spcBef>
              <a:spcAft>
                <a:spcPct val="0"/>
              </a:spcAft>
              <a:buFontTx/>
              <a:buChar char="–"/>
              <a:defRPr/>
            </a:pPr>
            <a:endParaRPr lang="en-US" altLang="zh-CN" sz="1800" kern="0" dirty="0">
              <a:latin typeface="微软雅黑" panose="020B0503020204020204" pitchFamily="34" charset="-122"/>
              <a:ea typeface="微软雅黑" panose="020B0503020204020204" pitchFamily="34" charset="-122"/>
            </a:endParaRPr>
          </a:p>
        </p:txBody>
      </p:sp>
      <p:sp>
        <p:nvSpPr>
          <p:cNvPr id="36" name="TextBox 35"/>
          <p:cNvSpPr txBox="1"/>
          <p:nvPr/>
        </p:nvSpPr>
        <p:spPr>
          <a:xfrm>
            <a:off x="3632531" y="4194637"/>
            <a:ext cx="871369" cy="461665"/>
          </a:xfrm>
          <a:prstGeom prst="rect">
            <a:avLst/>
          </a:prstGeom>
          <a:noFill/>
        </p:spPr>
        <p:txBody>
          <a:bodyPr wrap="square" rtlCol="0">
            <a:spAutoFit/>
          </a:bodyPr>
          <a:lstStyle/>
          <a:p>
            <a:r>
              <a:rPr lang="zh-CN" altLang="en-US" sz="2400" dirty="0">
                <a:solidFill>
                  <a:schemeClr val="tx1">
                    <a:lumMod val="65000"/>
                    <a:lumOff val="35000"/>
                  </a:schemeClr>
                </a:solidFill>
              </a:rPr>
              <a:t>实体：</a:t>
            </a:r>
            <a:endParaRPr lang="zh-CN" altLang="en-US" sz="2400" dirty="0">
              <a:solidFill>
                <a:schemeClr val="tx1">
                  <a:lumMod val="65000"/>
                  <a:lumOff val="35000"/>
                </a:schemeClr>
              </a:solidFill>
            </a:endParaRPr>
          </a:p>
        </p:txBody>
      </p:sp>
      <p:sp>
        <p:nvSpPr>
          <p:cNvPr id="37" name="TextBox 36"/>
          <p:cNvSpPr txBox="1"/>
          <p:nvPr/>
        </p:nvSpPr>
        <p:spPr>
          <a:xfrm>
            <a:off x="3643288" y="5337937"/>
            <a:ext cx="882127" cy="461665"/>
          </a:xfrm>
          <a:prstGeom prst="rect">
            <a:avLst/>
          </a:prstGeom>
          <a:noFill/>
        </p:spPr>
        <p:txBody>
          <a:bodyPr wrap="square" rtlCol="0">
            <a:spAutoFit/>
          </a:bodyPr>
          <a:lstStyle/>
          <a:p>
            <a:r>
              <a:rPr lang="zh-CN" altLang="en-US" sz="2400" dirty="0">
                <a:solidFill>
                  <a:schemeClr val="tx1">
                    <a:lumMod val="65000"/>
                    <a:lumOff val="35000"/>
                  </a:schemeClr>
                </a:solidFill>
              </a:rPr>
              <a:t>属性：</a:t>
            </a:r>
            <a:endParaRPr lang="zh-CN" altLang="en-US" sz="2400" dirty="0">
              <a:solidFill>
                <a:schemeClr val="tx1">
                  <a:lumMod val="65000"/>
                  <a:lumOff val="35000"/>
                </a:schemeClr>
              </a:solidFill>
            </a:endParaRPr>
          </a:p>
        </p:txBody>
      </p:sp>
      <p:sp>
        <p:nvSpPr>
          <p:cNvPr id="38" name="矩形 37"/>
          <p:cNvSpPr/>
          <p:nvPr/>
        </p:nvSpPr>
        <p:spPr>
          <a:xfrm>
            <a:off x="4643750" y="4151605"/>
            <a:ext cx="1420009" cy="59167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TextBox 38"/>
          <p:cNvSpPr txBox="1"/>
          <p:nvPr/>
        </p:nvSpPr>
        <p:spPr>
          <a:xfrm>
            <a:off x="4762082" y="4216152"/>
            <a:ext cx="1280160" cy="461665"/>
          </a:xfrm>
          <a:prstGeom prst="rect">
            <a:avLst/>
          </a:prstGeom>
          <a:noFill/>
        </p:spPr>
        <p:txBody>
          <a:bodyPr wrap="square" rtlCol="0">
            <a:spAutoFit/>
          </a:bodyPr>
          <a:lstStyle/>
          <a:p>
            <a:r>
              <a:rPr lang="zh-CN" altLang="en-US" sz="2400" b="1" dirty="0">
                <a:solidFill>
                  <a:schemeClr val="tx1">
                    <a:lumMod val="65000"/>
                    <a:lumOff val="35000"/>
                  </a:schemeClr>
                </a:solidFill>
              </a:rPr>
              <a:t>实体名</a:t>
            </a:r>
            <a:endParaRPr lang="zh-CN" altLang="en-US" sz="2400" b="1" dirty="0">
              <a:solidFill>
                <a:schemeClr val="tx1">
                  <a:lumMod val="65000"/>
                  <a:lumOff val="35000"/>
                </a:schemeClr>
              </a:solidFill>
            </a:endParaRPr>
          </a:p>
        </p:txBody>
      </p:sp>
      <p:sp>
        <p:nvSpPr>
          <p:cNvPr id="40" name="椭圆 39"/>
          <p:cNvSpPr/>
          <p:nvPr/>
        </p:nvSpPr>
        <p:spPr>
          <a:xfrm>
            <a:off x="4600719" y="5302507"/>
            <a:ext cx="1441525" cy="602428"/>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TextBox 40"/>
          <p:cNvSpPr txBox="1"/>
          <p:nvPr/>
        </p:nvSpPr>
        <p:spPr>
          <a:xfrm>
            <a:off x="4762083" y="5363523"/>
            <a:ext cx="1290919" cy="461665"/>
          </a:xfrm>
          <a:prstGeom prst="rect">
            <a:avLst/>
          </a:prstGeom>
          <a:noFill/>
        </p:spPr>
        <p:txBody>
          <a:bodyPr wrap="square" rtlCol="0">
            <a:spAutoFit/>
          </a:bodyPr>
          <a:lstStyle/>
          <a:p>
            <a:r>
              <a:rPr lang="zh-CN" altLang="en-US" sz="2400" b="1" dirty="0">
                <a:solidFill>
                  <a:schemeClr val="tx1">
                    <a:lumMod val="65000"/>
                    <a:lumOff val="35000"/>
                  </a:schemeClr>
                </a:solidFill>
              </a:rPr>
              <a:t>属性名</a:t>
            </a:r>
            <a:endParaRPr lang="zh-CN" altLang="en-US" sz="2400" b="1" dirty="0">
              <a:solidFill>
                <a:schemeClr val="tx1">
                  <a:lumMod val="65000"/>
                  <a:lumOff val="35000"/>
                </a:schemeClr>
              </a:solidFill>
            </a:endParaRPr>
          </a:p>
        </p:txBody>
      </p:sp>
      <p:sp>
        <p:nvSpPr>
          <p:cNvPr id="42" name="菱形 41"/>
          <p:cNvSpPr/>
          <p:nvPr/>
        </p:nvSpPr>
        <p:spPr>
          <a:xfrm>
            <a:off x="7107250" y="4076305"/>
            <a:ext cx="1861073" cy="720763"/>
          </a:xfrm>
          <a:prstGeom prst="diamond">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TextBox 42"/>
          <p:cNvSpPr txBox="1"/>
          <p:nvPr/>
        </p:nvSpPr>
        <p:spPr>
          <a:xfrm>
            <a:off x="7473498" y="4216155"/>
            <a:ext cx="1172583" cy="461665"/>
          </a:xfrm>
          <a:prstGeom prst="rect">
            <a:avLst/>
          </a:prstGeom>
          <a:noFill/>
        </p:spPr>
        <p:txBody>
          <a:bodyPr wrap="square" rtlCol="0">
            <a:spAutoFit/>
          </a:bodyPr>
          <a:lstStyle/>
          <a:p>
            <a:r>
              <a:rPr lang="zh-CN" altLang="en-US" sz="2400" b="1" dirty="0">
                <a:solidFill>
                  <a:schemeClr val="tx1">
                    <a:lumMod val="65000"/>
                    <a:lumOff val="35000"/>
                  </a:schemeClr>
                </a:solidFill>
              </a:rPr>
              <a:t>联系名</a:t>
            </a:r>
            <a:endParaRPr lang="zh-CN" altLang="en-US" sz="2400" b="1" dirty="0">
              <a:solidFill>
                <a:schemeClr val="tx1">
                  <a:lumMod val="65000"/>
                  <a:lumOff val="35000"/>
                </a:schemeClr>
              </a:solidFill>
            </a:endParaRPr>
          </a:p>
        </p:txBody>
      </p:sp>
      <p:cxnSp>
        <p:nvCxnSpPr>
          <p:cNvPr id="44" name="直接连接符 43"/>
          <p:cNvCxnSpPr>
            <a:stCxn id="38" idx="3"/>
          </p:cNvCxnSpPr>
          <p:nvPr/>
        </p:nvCxnSpPr>
        <p:spPr>
          <a:xfrm flipV="1">
            <a:off x="6063757" y="4442063"/>
            <a:ext cx="1043492" cy="5379"/>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6" name="TextBox 19"/>
          <p:cNvSpPr txBox="1"/>
          <p:nvPr/>
        </p:nvSpPr>
        <p:spPr>
          <a:xfrm>
            <a:off x="6311183" y="3685199"/>
            <a:ext cx="692964" cy="646331"/>
          </a:xfrm>
          <a:prstGeom prst="rect">
            <a:avLst/>
          </a:prstGeom>
        </p:spPr>
        <p:txBody>
          <a:bodyPr wrap="square">
            <a:spAutoFit/>
          </a:bodyPr>
          <a:lstStyle/>
          <a:p>
            <a:pPr eaLnBrk="1" hangingPunct="1"/>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联系</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eaLnBrk="1" hangingPunct="1"/>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类型</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a:off x="5364480" y="4743274"/>
            <a:ext cx="0" cy="576000"/>
          </a:xfrm>
          <a:prstGeom prst="line">
            <a:avLst/>
          </a:prstGeom>
          <a:ln w="127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9" name="直接连接符 28"/>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1"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1000" fill="hold"/>
                                        <p:tgtEl>
                                          <p:spTgt spid="36"/>
                                        </p:tgtEl>
                                        <p:attrNameLst>
                                          <p:attrName>ppt_x</p:attrName>
                                        </p:attrNameLst>
                                      </p:cBhvr>
                                      <p:tavLst>
                                        <p:tav tm="0">
                                          <p:val>
                                            <p:strVal val="#ppt_x-.2"/>
                                          </p:val>
                                        </p:tav>
                                        <p:tav tm="100000">
                                          <p:val>
                                            <p:strVal val="#ppt_x"/>
                                          </p:val>
                                        </p:tav>
                                      </p:tavLst>
                                    </p:anim>
                                    <p:anim calcmode="lin" valueType="num">
                                      <p:cBhvr>
                                        <p:cTn id="14"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6"/>
                                        </p:tgtEl>
                                      </p:cBhvr>
                                    </p:animEffect>
                                  </p:childTnLst>
                                </p:cTn>
                              </p:par>
                            </p:childTnLst>
                          </p:cTn>
                        </p:par>
                        <p:par>
                          <p:cTn id="16" fill="hold">
                            <p:stCondLst>
                              <p:cond delay="1000"/>
                            </p:stCondLst>
                            <p:childTnLst>
                              <p:par>
                                <p:cTn id="17" presetID="29" presetClass="entr" presetSubtype="0"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1000" fill="hold"/>
                                        <p:tgtEl>
                                          <p:spTgt spid="38"/>
                                        </p:tgtEl>
                                        <p:attrNameLst>
                                          <p:attrName>ppt_x</p:attrName>
                                        </p:attrNameLst>
                                      </p:cBhvr>
                                      <p:tavLst>
                                        <p:tav tm="0">
                                          <p:val>
                                            <p:strVal val="#ppt_x-.2"/>
                                          </p:val>
                                        </p:tav>
                                        <p:tav tm="100000">
                                          <p:val>
                                            <p:strVal val="#ppt_x"/>
                                          </p:val>
                                        </p:tav>
                                      </p:tavLst>
                                    </p:anim>
                                    <p:anim calcmode="lin" valueType="num">
                                      <p:cBhvr>
                                        <p:cTn id="20" dur="1000" fill="hold"/>
                                        <p:tgtEl>
                                          <p:spTgt spid="3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8"/>
                                        </p:tgtEl>
                                      </p:cBhvr>
                                    </p:animEffect>
                                  </p:childTnLst>
                                </p:cTn>
                              </p:par>
                            </p:childTnLst>
                          </p:cTn>
                        </p:par>
                        <p:par>
                          <p:cTn id="22" fill="hold">
                            <p:stCondLst>
                              <p:cond delay="2000"/>
                            </p:stCondLst>
                            <p:childTnLst>
                              <p:par>
                                <p:cTn id="23" presetID="29" presetClass="entr" presetSubtype="0" fill="hold" grpId="0" nodeType="after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p:cTn id="25" dur="1000" fill="hold"/>
                                        <p:tgtEl>
                                          <p:spTgt spid="39"/>
                                        </p:tgtEl>
                                        <p:attrNameLst>
                                          <p:attrName>ppt_x</p:attrName>
                                        </p:attrNameLst>
                                      </p:cBhvr>
                                      <p:tavLst>
                                        <p:tav tm="0">
                                          <p:val>
                                            <p:strVal val="#ppt_x-.2"/>
                                          </p:val>
                                        </p:tav>
                                        <p:tav tm="100000">
                                          <p:val>
                                            <p:strVal val="#ppt_x"/>
                                          </p:val>
                                        </p:tav>
                                      </p:tavLst>
                                    </p:anim>
                                    <p:anim calcmode="lin" valueType="num">
                                      <p:cBhvr>
                                        <p:cTn id="26" dur="1000" fill="hold"/>
                                        <p:tgtEl>
                                          <p:spTgt spid="39"/>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 calcmode="lin" valueType="num">
                                      <p:cBhvr>
                                        <p:cTn id="32" dur="1000" fill="hold"/>
                                        <p:tgtEl>
                                          <p:spTgt spid="37"/>
                                        </p:tgtEl>
                                        <p:attrNameLst>
                                          <p:attrName>ppt_x</p:attrName>
                                        </p:attrNameLst>
                                      </p:cBhvr>
                                      <p:tavLst>
                                        <p:tav tm="0">
                                          <p:val>
                                            <p:strVal val="#ppt_x-.2"/>
                                          </p:val>
                                        </p:tav>
                                        <p:tav tm="100000">
                                          <p:val>
                                            <p:strVal val="#ppt_x"/>
                                          </p:val>
                                        </p:tav>
                                      </p:tavLst>
                                    </p:anim>
                                    <p:anim calcmode="lin" valueType="num">
                                      <p:cBhvr>
                                        <p:cTn id="33"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34" dur="1000"/>
                                        <p:tgtEl>
                                          <p:spTgt spid="37"/>
                                        </p:tgtEl>
                                      </p:cBhvr>
                                    </p:animEffect>
                                  </p:childTnLst>
                                </p:cTn>
                              </p:par>
                            </p:childTnLst>
                          </p:cTn>
                        </p:par>
                        <p:par>
                          <p:cTn id="35" fill="hold">
                            <p:stCondLst>
                              <p:cond delay="1000"/>
                            </p:stCondLst>
                            <p:childTnLst>
                              <p:par>
                                <p:cTn id="36" presetID="29" presetClass="entr" presetSubtype="0" fill="hold" grpId="0" nodeType="after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p:cTn id="38" dur="1000" fill="hold"/>
                                        <p:tgtEl>
                                          <p:spTgt spid="40"/>
                                        </p:tgtEl>
                                        <p:attrNameLst>
                                          <p:attrName>ppt_x</p:attrName>
                                        </p:attrNameLst>
                                      </p:cBhvr>
                                      <p:tavLst>
                                        <p:tav tm="0">
                                          <p:val>
                                            <p:strVal val="#ppt_x-.2"/>
                                          </p:val>
                                        </p:tav>
                                        <p:tav tm="100000">
                                          <p:val>
                                            <p:strVal val="#ppt_x"/>
                                          </p:val>
                                        </p:tav>
                                      </p:tavLst>
                                    </p:anim>
                                    <p:anim calcmode="lin" valueType="num">
                                      <p:cBhvr>
                                        <p:cTn id="39"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40" dur="1000"/>
                                        <p:tgtEl>
                                          <p:spTgt spid="40"/>
                                        </p:tgtEl>
                                      </p:cBhvr>
                                    </p:animEffect>
                                  </p:childTnLst>
                                </p:cTn>
                              </p:par>
                            </p:childTnLst>
                          </p:cTn>
                        </p:par>
                        <p:par>
                          <p:cTn id="41" fill="hold">
                            <p:stCondLst>
                              <p:cond delay="2000"/>
                            </p:stCondLst>
                            <p:childTnLst>
                              <p:par>
                                <p:cTn id="42" presetID="29" presetClass="entr" presetSubtype="0" fill="hold" grpId="0" nodeType="afterEffect">
                                  <p:stCondLst>
                                    <p:cond delay="0"/>
                                  </p:stCondLst>
                                  <p:childTnLst>
                                    <p:set>
                                      <p:cBhvr>
                                        <p:cTn id="43" dur="1" fill="hold">
                                          <p:stCondLst>
                                            <p:cond delay="0"/>
                                          </p:stCondLst>
                                        </p:cTn>
                                        <p:tgtEl>
                                          <p:spTgt spid="41"/>
                                        </p:tgtEl>
                                        <p:attrNameLst>
                                          <p:attrName>style.visibility</p:attrName>
                                        </p:attrNameLst>
                                      </p:cBhvr>
                                      <p:to>
                                        <p:strVal val="visible"/>
                                      </p:to>
                                    </p:set>
                                    <p:anim calcmode="lin" valueType="num">
                                      <p:cBhvr>
                                        <p:cTn id="44" dur="1000" fill="hold"/>
                                        <p:tgtEl>
                                          <p:spTgt spid="41"/>
                                        </p:tgtEl>
                                        <p:attrNameLst>
                                          <p:attrName>ppt_x</p:attrName>
                                        </p:attrNameLst>
                                      </p:cBhvr>
                                      <p:tavLst>
                                        <p:tav tm="0">
                                          <p:val>
                                            <p:strVal val="#ppt_x-.2"/>
                                          </p:val>
                                        </p:tav>
                                        <p:tav tm="100000">
                                          <p:val>
                                            <p:strVal val="#ppt_x"/>
                                          </p:val>
                                        </p:tav>
                                      </p:tavLst>
                                    </p:anim>
                                    <p:anim calcmode="lin" valueType="num">
                                      <p:cBhvr>
                                        <p:cTn id="45"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9" presetClass="entr" presetSubtype="0" fill="hold" grpId="0" nodeType="clickEffect">
                                  <p:stCondLst>
                                    <p:cond delay="0"/>
                                  </p:stCondLst>
                                  <p:childTnLst>
                                    <p:set>
                                      <p:cBhvr>
                                        <p:cTn id="56" dur="1" fill="hold">
                                          <p:stCondLst>
                                            <p:cond delay="0"/>
                                          </p:stCondLst>
                                        </p:cTn>
                                        <p:tgtEl>
                                          <p:spTgt spid="42"/>
                                        </p:tgtEl>
                                        <p:attrNameLst>
                                          <p:attrName>style.visibility</p:attrName>
                                        </p:attrNameLst>
                                      </p:cBhvr>
                                      <p:to>
                                        <p:strVal val="visible"/>
                                      </p:to>
                                    </p:set>
                                    <p:anim calcmode="lin" valueType="num">
                                      <p:cBhvr>
                                        <p:cTn id="57" dur="1000" fill="hold"/>
                                        <p:tgtEl>
                                          <p:spTgt spid="42"/>
                                        </p:tgtEl>
                                        <p:attrNameLst>
                                          <p:attrName>ppt_x</p:attrName>
                                        </p:attrNameLst>
                                      </p:cBhvr>
                                      <p:tavLst>
                                        <p:tav tm="0">
                                          <p:val>
                                            <p:strVal val="#ppt_x-.2"/>
                                          </p:val>
                                        </p:tav>
                                        <p:tav tm="100000">
                                          <p:val>
                                            <p:strVal val="#ppt_x"/>
                                          </p:val>
                                        </p:tav>
                                      </p:tavLst>
                                    </p:anim>
                                    <p:anim calcmode="lin" valueType="num">
                                      <p:cBhvr>
                                        <p:cTn id="58"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59" dur="1000"/>
                                        <p:tgtEl>
                                          <p:spTgt spid="42"/>
                                        </p:tgtEl>
                                      </p:cBhvr>
                                    </p:animEffect>
                                  </p:childTnLst>
                                </p:cTn>
                              </p:par>
                            </p:childTnLst>
                          </p:cTn>
                        </p:par>
                        <p:par>
                          <p:cTn id="60" fill="hold">
                            <p:stCondLst>
                              <p:cond delay="1000"/>
                            </p:stCondLst>
                            <p:childTnLst>
                              <p:par>
                                <p:cTn id="61" presetID="29" presetClass="entr" presetSubtype="0" fill="hold" grpId="0" nodeType="after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p:cTn id="63" dur="1000" fill="hold"/>
                                        <p:tgtEl>
                                          <p:spTgt spid="43"/>
                                        </p:tgtEl>
                                        <p:attrNameLst>
                                          <p:attrName>ppt_x</p:attrName>
                                        </p:attrNameLst>
                                      </p:cBhvr>
                                      <p:tavLst>
                                        <p:tav tm="0">
                                          <p:val>
                                            <p:strVal val="#ppt_x-.2"/>
                                          </p:val>
                                        </p:tav>
                                        <p:tav tm="100000">
                                          <p:val>
                                            <p:strVal val="#ppt_x"/>
                                          </p:val>
                                        </p:tav>
                                      </p:tavLst>
                                    </p:anim>
                                    <p:anim calcmode="lin" valueType="num">
                                      <p:cBhvr>
                                        <p:cTn id="64"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65" dur="1000"/>
                                        <p:tgtEl>
                                          <p:spTgt spid="43"/>
                                        </p:tgtEl>
                                      </p:cBhvr>
                                    </p:animEffect>
                                  </p:childTnLst>
                                </p:cTn>
                              </p:par>
                            </p:childTnLst>
                          </p:cTn>
                        </p:par>
                        <p:par>
                          <p:cTn id="66" fill="hold">
                            <p:stCondLst>
                              <p:cond delay="2000"/>
                            </p:stCondLst>
                            <p:childTnLst>
                              <p:par>
                                <p:cTn id="67" presetID="29" presetClass="entr" presetSubtype="0" fill="hold" nodeType="afterEffect">
                                  <p:stCondLst>
                                    <p:cond delay="0"/>
                                  </p:stCondLst>
                                  <p:childTnLst>
                                    <p:set>
                                      <p:cBhvr>
                                        <p:cTn id="68" dur="1" fill="hold">
                                          <p:stCondLst>
                                            <p:cond delay="0"/>
                                          </p:stCondLst>
                                        </p:cTn>
                                        <p:tgtEl>
                                          <p:spTgt spid="44"/>
                                        </p:tgtEl>
                                        <p:attrNameLst>
                                          <p:attrName>style.visibility</p:attrName>
                                        </p:attrNameLst>
                                      </p:cBhvr>
                                      <p:to>
                                        <p:strVal val="visible"/>
                                      </p:to>
                                    </p:set>
                                    <p:anim calcmode="lin" valueType="num">
                                      <p:cBhvr>
                                        <p:cTn id="69" dur="1000" fill="hold"/>
                                        <p:tgtEl>
                                          <p:spTgt spid="44"/>
                                        </p:tgtEl>
                                        <p:attrNameLst>
                                          <p:attrName>ppt_x</p:attrName>
                                        </p:attrNameLst>
                                      </p:cBhvr>
                                      <p:tavLst>
                                        <p:tav tm="0">
                                          <p:val>
                                            <p:strVal val="#ppt_x-.2"/>
                                          </p:val>
                                        </p:tav>
                                        <p:tav tm="100000">
                                          <p:val>
                                            <p:strVal val="#ppt_x"/>
                                          </p:val>
                                        </p:tav>
                                      </p:tavLst>
                                    </p:anim>
                                    <p:anim calcmode="lin" valueType="num">
                                      <p:cBhvr>
                                        <p:cTn id="70"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71" dur="1000"/>
                                        <p:tgtEl>
                                          <p:spTgt spid="44"/>
                                        </p:tgtEl>
                                      </p:cBhvr>
                                    </p:animEffect>
                                  </p:childTnLst>
                                </p:cTn>
                              </p:par>
                            </p:childTnLst>
                          </p:cTn>
                        </p:par>
                        <p:par>
                          <p:cTn id="72" fill="hold">
                            <p:stCondLst>
                              <p:cond delay="3000"/>
                            </p:stCondLst>
                            <p:childTnLst>
                              <p:par>
                                <p:cTn id="73" presetID="29" presetClass="entr" presetSubtype="0" fill="hold" grpId="0" nodeType="afterEffect">
                                  <p:stCondLst>
                                    <p:cond delay="0"/>
                                  </p:stCondLst>
                                  <p:childTnLst>
                                    <p:set>
                                      <p:cBhvr>
                                        <p:cTn id="74" dur="1" fill="hold">
                                          <p:stCondLst>
                                            <p:cond delay="0"/>
                                          </p:stCondLst>
                                        </p:cTn>
                                        <p:tgtEl>
                                          <p:spTgt spid="46"/>
                                        </p:tgtEl>
                                        <p:attrNameLst>
                                          <p:attrName>style.visibility</p:attrName>
                                        </p:attrNameLst>
                                      </p:cBhvr>
                                      <p:to>
                                        <p:strVal val="visible"/>
                                      </p:to>
                                    </p:set>
                                    <p:anim calcmode="lin" valueType="num">
                                      <p:cBhvr>
                                        <p:cTn id="75" dur="1000" fill="hold"/>
                                        <p:tgtEl>
                                          <p:spTgt spid="46"/>
                                        </p:tgtEl>
                                        <p:attrNameLst>
                                          <p:attrName>ppt_x</p:attrName>
                                        </p:attrNameLst>
                                      </p:cBhvr>
                                      <p:tavLst>
                                        <p:tav tm="0">
                                          <p:val>
                                            <p:strVal val="#ppt_x-.2"/>
                                          </p:val>
                                        </p:tav>
                                        <p:tav tm="100000">
                                          <p:val>
                                            <p:strVal val="#ppt_x"/>
                                          </p:val>
                                        </p:tav>
                                      </p:tavLst>
                                    </p:anim>
                                    <p:anim calcmode="lin" valueType="num">
                                      <p:cBhvr>
                                        <p:cTn id="76"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77" dur="1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animBg="1"/>
      <p:bldP spid="39" grpId="0"/>
      <p:bldP spid="40" grpId="0" animBg="1"/>
      <p:bldP spid="41" grpId="0"/>
      <p:bldP spid="42" grpId="0" animBg="1"/>
      <p:bldP spid="43" grpId="0"/>
      <p:bldP spid="4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2030191" y="1642110"/>
            <a:ext cx="4182556" cy="400110"/>
          </a:xfrm>
          <a:prstGeom prst="rect">
            <a:avLst/>
          </a:prstGeom>
          <a:noFill/>
        </p:spPr>
        <p:txBody>
          <a:bodyPr wrap="none" rtlCol="0" anchor="t">
            <a:spAutoFit/>
          </a:bodyPr>
          <a:lstStyle/>
          <a:p>
            <a:pPr algn="ctr" eaLnBrk="0" fontAlgn="base" hangingPunct="0">
              <a:spcBef>
                <a:spcPct val="0"/>
              </a:spcBef>
              <a:spcAft>
                <a:spcPct val="0"/>
              </a:spcAft>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两个实体型之间的联系通常有</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种：</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stretch>
            <a:fillRect/>
          </a:stretch>
        </p:blipFill>
        <p:spPr>
          <a:xfrm>
            <a:off x="1524000" y="2305686"/>
            <a:ext cx="9144000" cy="3897443"/>
          </a:xfrm>
          <a:prstGeom prst="rect">
            <a:avLst/>
          </a:prstGeom>
        </p:spPr>
      </p:pic>
      <p:sp>
        <p:nvSpPr>
          <p:cNvPr id="10"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4"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1841441" y="2242185"/>
            <a:ext cx="7366119" cy="499624"/>
          </a:xfrm>
          <a:prstGeom prst="rect">
            <a:avLst/>
          </a:prstGeom>
          <a:noFill/>
        </p:spPr>
        <p:txBody>
          <a:bodyPr wrap="none" rtlCol="0" anchor="t">
            <a:spAutoFit/>
          </a:bodyPr>
          <a:lstStyle/>
          <a:p>
            <a:pPr eaLnBrk="0" fontAlgn="base" hangingPunct="0">
              <a:lnSpc>
                <a:spcPct val="150000"/>
              </a:lnSpc>
              <a:spcBef>
                <a:spcPct val="20000"/>
              </a:spcBef>
              <a:spcAft>
                <a:spcPct val="0"/>
              </a:spcAft>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两个以上的实体</a:t>
            </a: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集</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之间也存在着一对一、一对多、多对多联系。</a:t>
            </a:r>
            <a:endPar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cstate="print"/>
          <a:stretch>
            <a:fillRect/>
          </a:stretch>
        </p:blipFill>
        <p:spPr>
          <a:xfrm>
            <a:off x="1883344" y="2975611"/>
            <a:ext cx="3966139" cy="2288157"/>
          </a:xfrm>
          <a:prstGeom prst="rect">
            <a:avLst/>
          </a:prstGeom>
        </p:spPr>
      </p:pic>
      <p:pic>
        <p:nvPicPr>
          <p:cNvPr id="10" name="图片 9"/>
          <p:cNvPicPr>
            <a:picLocks noChangeAspect="1"/>
          </p:cNvPicPr>
          <p:nvPr/>
        </p:nvPicPr>
        <p:blipFill>
          <a:blip r:embed="rId2" cstate="print"/>
          <a:stretch>
            <a:fillRect/>
          </a:stretch>
        </p:blipFill>
        <p:spPr>
          <a:xfrm>
            <a:off x="5857501" y="2975610"/>
            <a:ext cx="3913080" cy="2288157"/>
          </a:xfrm>
          <a:prstGeom prst="rect">
            <a:avLst/>
          </a:prstGeom>
        </p:spPr>
      </p:pic>
      <p:sp>
        <p:nvSpPr>
          <p:cNvPr id="13" name="MH_Others_1"/>
          <p:cNvSpPr/>
          <p:nvPr>
            <p:custDataLst>
              <p:tags r:id="rId3"/>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4" name="直接连接符 13"/>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6"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ppt_x"/>
                                          </p:val>
                                        </p:tav>
                                        <p:tav tm="100000">
                                          <p:val>
                                            <p:strVal val="#ppt_x"/>
                                          </p:val>
                                        </p:tav>
                                      </p:tavLst>
                                    </p:anim>
                                    <p:anim calcmode="lin" valueType="num">
                                      <p:cBhvr additive="base">
                                        <p:cTn id="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4)">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4)">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2028220" y="1870710"/>
            <a:ext cx="8135560" cy="499624"/>
          </a:xfrm>
          <a:prstGeom prst="rect">
            <a:avLst/>
          </a:prstGeom>
          <a:noFill/>
        </p:spPr>
        <p:txBody>
          <a:bodyPr wrap="none" rtlCol="0" anchor="t">
            <a:spAutoFit/>
          </a:bodyPr>
          <a:lstStyle/>
          <a:p>
            <a:pPr eaLnBrk="0" fontAlgn="base" hangingPunct="0">
              <a:lnSpc>
                <a:spcPct val="150000"/>
              </a:lnSpc>
              <a:spcBef>
                <a:spcPct val="20000"/>
              </a:spcBef>
              <a:spcAft>
                <a:spcPct val="0"/>
              </a:spcAft>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sym typeface="+mn-ea"/>
              </a:rPr>
              <a:t>同一个实体集内的各实体之间也存在一对一、一对多、多对多的联系。</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stretch>
            <a:fillRect/>
          </a:stretch>
        </p:blipFill>
        <p:spPr>
          <a:xfrm>
            <a:off x="3348038" y="2497455"/>
            <a:ext cx="4419600" cy="3352800"/>
          </a:xfrm>
          <a:prstGeom prst="rect">
            <a:avLst/>
          </a:prstGeom>
        </p:spPr>
      </p:pic>
      <p:sp>
        <p:nvSpPr>
          <p:cNvPr id="9"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4"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18"/>
          <p:cNvSpPr txBox="1"/>
          <p:nvPr/>
        </p:nvSpPr>
        <p:spPr>
          <a:xfrm>
            <a:off x="2316480" y="1953626"/>
            <a:ext cx="7559040" cy="1077218"/>
          </a:xfrm>
          <a:prstGeom prst="rect">
            <a:avLst/>
          </a:prstGeom>
          <a:noFill/>
        </p:spPr>
        <p:txBody>
          <a:bodyPr wrap="square" rtlCol="0" anchor="t">
            <a:spAutoFit/>
          </a:bodyPr>
          <a:lstStyle/>
          <a:p>
            <a:r>
              <a:rPr lang="zh-CN" altLang="en-US" sz="2400" b="1" kern="100" dirty="0">
                <a:solidFill>
                  <a:schemeClr val="accent2"/>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rPr>
              <a:t>注意：</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如果联系也具有属性，则这些属性也要用无向边与该联系连接起来。</a:t>
            </a:r>
            <a:endPar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a:p>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例如学生与课程之间存在学习的联系，学习就有“成绩”这一属性。</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pic>
        <p:nvPicPr>
          <p:cNvPr id="3" name="图片 2"/>
          <p:cNvPicPr>
            <a:picLocks noChangeAspect="1"/>
          </p:cNvPicPr>
          <p:nvPr/>
        </p:nvPicPr>
        <p:blipFill>
          <a:blip r:embed="rId1" cstate="print"/>
          <a:stretch>
            <a:fillRect/>
          </a:stretch>
        </p:blipFill>
        <p:spPr>
          <a:xfrm>
            <a:off x="4424806" y="3074737"/>
            <a:ext cx="3533775" cy="2895600"/>
          </a:xfrm>
          <a:prstGeom prst="rect">
            <a:avLst/>
          </a:prstGeom>
        </p:spPr>
      </p:pic>
      <p:sp>
        <p:nvSpPr>
          <p:cNvPr id="9" name="文本框 17"/>
          <p:cNvSpPr txBox="1"/>
          <p:nvPr/>
        </p:nvSpPr>
        <p:spPr>
          <a:xfrm>
            <a:off x="4668598" y="1091565"/>
            <a:ext cx="5230573" cy="499624"/>
          </a:xfrm>
          <a:prstGeom prst="rect">
            <a:avLst/>
          </a:prstGeom>
          <a:noFill/>
        </p:spPr>
        <p:txBody>
          <a:bodyPr wrap="square" rtlCol="0" anchor="t">
            <a:spAutoFit/>
          </a:bodyPr>
          <a:lstStyle/>
          <a:p>
            <a:pPr marL="342900" lvl="2" indent="-342900"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1.4.3 </a:t>
            </a:r>
            <a:r>
              <a:rPr lang="zh-CN" altLang="en-US" sz="2000" dirty="0">
                <a:solidFill>
                  <a:srgbClr val="F0882E"/>
                </a:solidFill>
                <a:latin typeface="微软雅黑" panose="020B0503020204020204" pitchFamily="34" charset="-122"/>
                <a:ea typeface="微软雅黑" panose="020B0503020204020204" pitchFamily="34" charset="-122"/>
                <a:sym typeface="+mn-ea"/>
              </a:rPr>
              <a:t>概念模型的表示方法</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944282" y="805934"/>
            <a:ext cx="2294217" cy="461665"/>
          </a:xfrm>
          <a:prstGeom prst="rect">
            <a:avLst/>
          </a:prstGeom>
        </p:spPr>
        <p:txBody>
          <a:bodyPr wrap="square">
            <a:spAutoFit/>
          </a:bodyPr>
          <a:lstStyle/>
          <a:p>
            <a:pPr marL="571500" indent="-571500"/>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1.4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3"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4" name="直接连接符 13"/>
          <p:cNvCxnSpPr/>
          <p:nvPr/>
        </p:nvCxnSpPr>
        <p:spPr>
          <a:xfrm>
            <a:off x="649366" y="740311"/>
            <a:ext cx="216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4)">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2008188" y="1812926"/>
            <a:ext cx="8175625" cy="259714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2" indent="-342900">
              <a:buNone/>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用</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树形结构表示各类</a:t>
            </a:r>
            <a:r>
              <a:rPr lang="en-US" altLang="zh-CN" sz="2400" kern="100" dirty="0" err="1">
                <a:solidFill>
                  <a:schemeClr val="accent2"/>
                </a:solidFill>
                <a:latin typeface="微软雅黑" panose="020B0503020204020204" pitchFamily="34" charset="-122"/>
                <a:ea typeface="微软雅黑" panose="020B0503020204020204" pitchFamily="34" charset="-122"/>
                <a:cs typeface="+mn-ea"/>
              </a:rPr>
              <a:t>实体</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及实体间联系。它是数据库系统中最早出现的数据模型。</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a:p>
            <a:pPr marL="0" indent="0" eaLnBrk="1" hangingPunct="1">
              <a:buNone/>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层次模型的特点是：</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a:p>
            <a:pPr marL="0" eaLnBrk="1" hangingPunct="1">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有且仅有一个结点无双亲节点，称为根结点。</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a:p>
            <a:pPr marL="0" eaLnBrk="1" hangingPunct="1">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除根结点之外的其他节点有且仅有一个双亲结点。</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pic>
        <p:nvPicPr>
          <p:cNvPr id="30724" name="图片 2"/>
          <p:cNvPicPr>
            <a:picLocks noChangeAspect="1"/>
          </p:cNvPicPr>
          <p:nvPr/>
        </p:nvPicPr>
        <p:blipFill>
          <a:blip r:embed="rId1" cstate="print"/>
          <a:stretch>
            <a:fillRect/>
          </a:stretch>
        </p:blipFill>
        <p:spPr>
          <a:xfrm>
            <a:off x="4857434" y="4410394"/>
            <a:ext cx="5057775" cy="2141537"/>
          </a:xfrm>
          <a:prstGeom prst="rect">
            <a:avLst/>
          </a:prstGeom>
          <a:noFill/>
          <a:ln w="9525">
            <a:noFill/>
          </a:ln>
        </p:spPr>
      </p:pic>
      <p:sp>
        <p:nvSpPr>
          <p:cNvPr id="12" name="矩形 11"/>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95825" y="1171575"/>
            <a:ext cx="4340804" cy="400110"/>
          </a:xfrm>
          <a:prstGeom prst="rect">
            <a:avLst/>
          </a:prstGeom>
          <a:noFill/>
        </p:spPr>
        <p:txBody>
          <a:bodyPr wrap="none" rtlCol="0">
            <a:spAutoFit/>
          </a:bodyPr>
          <a:lstStyle/>
          <a:p>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1.5.1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层次模型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(Hierarchical Model)</a:t>
            </a:r>
            <a:endParaRPr lang="zh-CN" alt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1000" fill="hold"/>
                                        <p:tgtEl>
                                          <p:spTgt spid="15362"/>
                                        </p:tgtEl>
                                        <p:attrNameLst>
                                          <p:attrName>ppt_x</p:attrName>
                                        </p:attrNameLst>
                                      </p:cBhvr>
                                      <p:tavLst>
                                        <p:tav tm="0">
                                          <p:val>
                                            <p:strVal val="#ppt_x"/>
                                          </p:val>
                                        </p:tav>
                                        <p:tav tm="100000">
                                          <p:val>
                                            <p:strVal val="#ppt_x"/>
                                          </p:val>
                                        </p:tav>
                                      </p:tavLst>
                                    </p:anim>
                                    <p:anim calcmode="lin" valueType="num">
                                      <p:cBhvr additive="base">
                                        <p:cTn id="8" dur="10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0724"/>
                                        </p:tgtEl>
                                        <p:attrNameLst>
                                          <p:attrName>style.visibility</p:attrName>
                                        </p:attrNameLst>
                                      </p:cBhvr>
                                      <p:to>
                                        <p:strVal val="visible"/>
                                      </p:to>
                                    </p:set>
                                    <p:animEffect transition="in" filter="randombar(horizontal)">
                                      <p:cBhvr>
                                        <p:cTn id="13" dur="1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p:nvPr/>
        </p:nvSpPr>
        <p:spPr>
          <a:xfrm>
            <a:off x="2044066" y="21591"/>
            <a:ext cx="2475865" cy="765175"/>
          </a:xfrm>
          <a:prstGeom prst="rect">
            <a:avLst/>
          </a:prstGeom>
          <a:noFill/>
          <a:ln w="9525">
            <a:noFill/>
          </a:ln>
        </p:spPr>
        <p:txBody>
          <a:bodyPr anchor="ctr"/>
          <a:lstStyle/>
          <a:p>
            <a:pPr marL="571500" indent="-571500"/>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cxnSp>
        <p:nvCxnSpPr>
          <p:cNvPr id="46" name="直接连接符 45"/>
          <p:cNvCxnSpPr/>
          <p:nvPr/>
        </p:nvCxnSpPr>
        <p:spPr bwMode="auto">
          <a:xfrm>
            <a:off x="4127710" y="2297741"/>
            <a:ext cx="2943225" cy="0"/>
          </a:xfrm>
          <a:prstGeom prst="line">
            <a:avLst/>
          </a:prstGeom>
          <a:noFill/>
          <a:ln w="3175" cap="flat" cmpd="sng" algn="ctr">
            <a:solidFill>
              <a:srgbClr val="F0882E"/>
            </a:solidFill>
            <a:prstDash val="sysDot"/>
            <a:headEnd type="oval" w="sm" len="sm"/>
            <a:tailEnd type="oval" w="sm" len="sm"/>
          </a:ln>
          <a:effectLst/>
        </p:spPr>
      </p:cxnSp>
      <p:sp>
        <p:nvSpPr>
          <p:cNvPr id="9219" name="矩形 36"/>
          <p:cNvSpPr/>
          <p:nvPr/>
        </p:nvSpPr>
        <p:spPr>
          <a:xfrm flipH="1">
            <a:off x="4328165" y="1637676"/>
            <a:ext cx="2943224" cy="646331"/>
          </a:xfrm>
          <a:prstGeom prst="rect">
            <a:avLst/>
          </a:prstGeom>
          <a:noFill/>
          <a:ln w="9525">
            <a:noFill/>
          </a:ln>
        </p:spPr>
        <p:txBody>
          <a:bodyPr wrap="squar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数据库基本概念</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圆角矩形 50"/>
          <p:cNvSpPr/>
          <p:nvPr/>
        </p:nvSpPr>
        <p:spPr>
          <a:xfrm rot="21587233">
            <a:off x="3360737" y="1382472"/>
            <a:ext cx="883920" cy="953770"/>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1.1</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52" name="圆角矩形 51"/>
          <p:cNvSpPr/>
          <p:nvPr/>
        </p:nvSpPr>
        <p:spPr>
          <a:xfrm rot="21587233">
            <a:off x="3396933" y="1421843"/>
            <a:ext cx="810895" cy="874395"/>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srgbClr val="1FA8BB"/>
              </a:solidFill>
              <a:latin typeface="Cambria Math" panose="02040503050406030204" pitchFamily="18" charset="0"/>
              <a:ea typeface="汉仪综艺体简" panose="02010609000101010101" pitchFamily="49" charset="-122"/>
            </a:endParaRPr>
          </a:p>
        </p:txBody>
      </p:sp>
      <p:sp>
        <p:nvSpPr>
          <p:cNvPr id="50" name="圆角矩形 5"/>
          <p:cNvSpPr/>
          <p:nvPr/>
        </p:nvSpPr>
        <p:spPr>
          <a:xfrm rot="21587233">
            <a:off x="3278187" y="1817448"/>
            <a:ext cx="882650" cy="517525"/>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cxnSp>
        <p:nvCxnSpPr>
          <p:cNvPr id="7" name="直接连接符 51"/>
          <p:cNvCxnSpPr>
            <a:cxnSpLocks noChangeShapeType="1"/>
          </p:cNvCxnSpPr>
          <p:nvPr/>
        </p:nvCxnSpPr>
        <p:spPr bwMode="auto">
          <a:xfrm>
            <a:off x="4977806" y="3711586"/>
            <a:ext cx="2911475" cy="0"/>
          </a:xfrm>
          <a:prstGeom prst="line">
            <a:avLst/>
          </a:prstGeom>
          <a:noFill/>
          <a:ln w="3175" algn="ctr">
            <a:solidFill>
              <a:srgbClr val="F0882E"/>
            </a:solidFill>
            <a:prstDash val="sysDot"/>
            <a:round/>
            <a:headEnd type="oval" w="sm" len="sm"/>
            <a:tailEnd type="oval" w="sm" len="sm"/>
          </a:ln>
        </p:spPr>
      </p:cxnSp>
      <p:sp>
        <p:nvSpPr>
          <p:cNvPr id="9222" name="矩形 53"/>
          <p:cNvSpPr/>
          <p:nvPr/>
        </p:nvSpPr>
        <p:spPr>
          <a:xfrm flipH="1">
            <a:off x="5240064" y="3084912"/>
            <a:ext cx="2031325" cy="581057"/>
          </a:xfrm>
          <a:prstGeom prst="rect">
            <a:avLst/>
          </a:prstGeom>
          <a:noFill/>
          <a:ln w="9525">
            <a:noFill/>
          </a:ln>
        </p:spPr>
        <p:txBody>
          <a:bodyPr wrap="non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rPr>
              <a:t>常见的数据库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9223" name="组合 116"/>
          <p:cNvGrpSpPr/>
          <p:nvPr/>
        </p:nvGrpSpPr>
        <p:grpSpPr>
          <a:xfrm rot="-12767">
            <a:off x="4211215" y="2807223"/>
            <a:ext cx="884238" cy="952500"/>
            <a:chOff x="1936620" y="1275606"/>
            <a:chExt cx="1296144" cy="1728192"/>
          </a:xfrm>
        </p:grpSpPr>
        <p:grpSp>
          <p:nvGrpSpPr>
            <p:cNvPr id="9231" name="组合 117"/>
            <p:cNvGrpSpPr/>
            <p:nvPr/>
          </p:nvGrpSpPr>
          <p:grpSpPr>
            <a:xfrm>
              <a:off x="1936620" y="1275606"/>
              <a:ext cx="1296142" cy="1728192"/>
              <a:chOff x="1907704" y="1275606"/>
              <a:chExt cx="1296142" cy="1728192"/>
            </a:xfrm>
          </p:grpSpPr>
          <p:sp>
            <p:nvSpPr>
              <p:cNvPr id="59" name="圆角矩形 58"/>
              <p:cNvSpPr/>
              <p:nvPr/>
            </p:nvSpPr>
            <p:spPr>
              <a:xfrm>
                <a:off x="1907704" y="1275606"/>
                <a:ext cx="1296143" cy="1728192"/>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1.2</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60" name="圆角矩形 59"/>
              <p:cNvSpPr/>
              <p:nvPr/>
            </p:nvSpPr>
            <p:spPr>
              <a:xfrm>
                <a:off x="1961226" y="1347615"/>
                <a:ext cx="1189100" cy="1584176"/>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prstClr val="white"/>
                  </a:solidFill>
                  <a:latin typeface="Cambria Math" panose="02040503050406030204" pitchFamily="18" charset="0"/>
                  <a:ea typeface="汉仪综艺体简" panose="02010609000101010101" pitchFamily="49" charset="-122"/>
                </a:endParaRPr>
              </a:p>
            </p:txBody>
          </p:sp>
        </p:grpSp>
        <p:sp>
          <p:nvSpPr>
            <p:cNvPr id="58" name="圆角矩形 5"/>
            <p:cNvSpPr/>
            <p:nvPr/>
          </p:nvSpPr>
          <p:spPr>
            <a:xfrm>
              <a:off x="1814437" y="2064249"/>
              <a:ext cx="1293816" cy="936105"/>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cxnSp>
        <p:nvCxnSpPr>
          <p:cNvPr id="62" name="直接连接符 101"/>
          <p:cNvCxnSpPr>
            <a:cxnSpLocks noChangeShapeType="1"/>
          </p:cNvCxnSpPr>
          <p:nvPr/>
        </p:nvCxnSpPr>
        <p:spPr bwMode="auto">
          <a:xfrm>
            <a:off x="5764368" y="5099691"/>
            <a:ext cx="3741738" cy="0"/>
          </a:xfrm>
          <a:prstGeom prst="line">
            <a:avLst/>
          </a:prstGeom>
          <a:noFill/>
          <a:ln w="3175" algn="ctr">
            <a:solidFill>
              <a:srgbClr val="1FA8BB"/>
            </a:solidFill>
            <a:prstDash val="sysDot"/>
            <a:round/>
            <a:headEnd type="oval" w="sm" len="sm"/>
            <a:tailEnd type="oval" w="sm" len="sm"/>
          </a:ln>
        </p:spPr>
      </p:cxnSp>
      <p:grpSp>
        <p:nvGrpSpPr>
          <p:cNvPr id="9225" name="组合 121"/>
          <p:cNvGrpSpPr/>
          <p:nvPr/>
        </p:nvGrpSpPr>
        <p:grpSpPr>
          <a:xfrm rot="-12767">
            <a:off x="5062325" y="4213467"/>
            <a:ext cx="884237" cy="952500"/>
            <a:chOff x="1936620" y="1275606"/>
            <a:chExt cx="1296144" cy="1728192"/>
          </a:xfrm>
        </p:grpSpPr>
        <p:grpSp>
          <p:nvGrpSpPr>
            <p:cNvPr id="9227" name="组合 122"/>
            <p:cNvGrpSpPr/>
            <p:nvPr/>
          </p:nvGrpSpPr>
          <p:grpSpPr>
            <a:xfrm>
              <a:off x="1936620" y="1275606"/>
              <a:ext cx="1296142" cy="1728192"/>
              <a:chOff x="1907704" y="1275606"/>
              <a:chExt cx="1296142" cy="1728192"/>
            </a:xfrm>
          </p:grpSpPr>
          <p:sp>
            <p:nvSpPr>
              <p:cNvPr id="67" name="圆角矩形 66"/>
              <p:cNvSpPr/>
              <p:nvPr/>
            </p:nvSpPr>
            <p:spPr>
              <a:xfrm>
                <a:off x="1907704" y="1275606"/>
                <a:ext cx="1296143" cy="1728192"/>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1.3</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68" name="圆角矩形 67"/>
              <p:cNvSpPr/>
              <p:nvPr/>
            </p:nvSpPr>
            <p:spPr>
              <a:xfrm>
                <a:off x="1961224" y="1347615"/>
                <a:ext cx="1189103" cy="1584176"/>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prstClr val="white"/>
                  </a:solidFill>
                  <a:latin typeface="Cambria Math" panose="02040503050406030204" pitchFamily="18" charset="0"/>
                  <a:ea typeface="汉仪综艺体简" panose="02010609000101010101" pitchFamily="49" charset="-122"/>
                </a:endParaRPr>
              </a:p>
            </p:txBody>
          </p:sp>
        </p:grpSp>
        <p:sp>
          <p:nvSpPr>
            <p:cNvPr id="66" name="圆角矩形 5"/>
            <p:cNvSpPr/>
            <p:nvPr/>
          </p:nvSpPr>
          <p:spPr>
            <a:xfrm>
              <a:off x="1814437" y="2064249"/>
              <a:ext cx="1293818" cy="936105"/>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sp>
        <p:nvSpPr>
          <p:cNvPr id="9226" name="矩形 103"/>
          <p:cNvSpPr/>
          <p:nvPr/>
        </p:nvSpPr>
        <p:spPr>
          <a:xfrm flipH="1">
            <a:off x="6011053" y="4473016"/>
            <a:ext cx="3262432" cy="581057"/>
          </a:xfrm>
          <a:prstGeom prst="rect">
            <a:avLst/>
          </a:prstGeom>
          <a:noFill/>
          <a:ln w="9525">
            <a:noFill/>
          </a:ln>
        </p:spPr>
        <p:txBody>
          <a:bodyPr wrap="non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数据库管理技术的发展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3" name="标题 1"/>
          <p:cNvSpPr/>
          <p:nvPr/>
        </p:nvSpPr>
        <p:spPr>
          <a:xfrm>
            <a:off x="1102428" y="633470"/>
            <a:ext cx="1100445" cy="765175"/>
          </a:xfrm>
          <a:prstGeom prst="rect">
            <a:avLst/>
          </a:prstGeom>
          <a:noFill/>
          <a:ln w="9525">
            <a:noFill/>
          </a:ln>
        </p:spPr>
        <p:txBody>
          <a:bodyPr anchor="ctr"/>
          <a:lstStyle/>
          <a:p>
            <a:pPr marL="571500" indent="-571500"/>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目录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4"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5" name="直接连接符 24"/>
          <p:cNvCxnSpPr/>
          <p:nvPr/>
        </p:nvCxnSpPr>
        <p:spPr>
          <a:xfrm>
            <a:off x="649366" y="740311"/>
            <a:ext cx="209678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nodePh="1">
                                  <p:stCondLst>
                                    <p:cond delay="0"/>
                                  </p:stCondLst>
                                  <p:endCondLst>
                                    <p:cond evt="begin" delay="0">
                                      <p:tn val="5"/>
                                    </p:cond>
                                  </p:end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23"/>
                                        </p:tgtEl>
                                      </p:cBhvr>
                                    </p:animEffect>
                                    <p:animScale>
                                      <p:cBhvr>
                                        <p:cTn id="10" dur="250" autoRev="1" fill="hold"/>
                                        <p:tgtEl>
                                          <p:spTgt spid="2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2008188" y="2371725"/>
            <a:ext cx="8175625" cy="3671889"/>
          </a:xfrm>
          <a:prstGeom prst="rect">
            <a:avLst/>
          </a:prstGeom>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2" indent="-342900">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用网络结构表示各类实体及实体间联系。</a:t>
            </a:r>
            <a:endParaRPr lang="zh-CN" altLang="zh-CN" sz="2000"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网状模型的特点是：</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允许一个以上的结点无双亲结点。</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一个结点可以有多于一个的双亲结点。</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7" name="TextBox 6"/>
          <p:cNvSpPr txBox="1"/>
          <p:nvPr/>
        </p:nvSpPr>
        <p:spPr>
          <a:xfrm>
            <a:off x="4695825" y="1152525"/>
            <a:ext cx="4295600" cy="677108"/>
          </a:xfrm>
          <a:prstGeom prst="rect">
            <a:avLst/>
          </a:prstGeom>
          <a:noFill/>
        </p:spPr>
        <p:txBody>
          <a:bodyPr wrap="none" rtlCol="0">
            <a:spAutoFit/>
          </a:bodyPr>
          <a:lstStyle/>
          <a:p>
            <a:pPr marL="0" lvl="2"/>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1.5.2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网状模型（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Network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nvSpPr>
        <p:spPr bwMode="auto">
          <a:xfrm>
            <a:off x="2008188" y="2143126"/>
            <a:ext cx="8175625" cy="971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网</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状模型有很多种，以下为几种典型的图例：</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pic>
        <p:nvPicPr>
          <p:cNvPr id="35844" name="图片 2"/>
          <p:cNvPicPr>
            <a:picLocks noChangeAspect="1"/>
          </p:cNvPicPr>
          <p:nvPr/>
        </p:nvPicPr>
        <p:blipFill>
          <a:blip r:embed="rId1" cstate="print"/>
          <a:stretch>
            <a:fillRect/>
          </a:stretch>
        </p:blipFill>
        <p:spPr>
          <a:xfrm>
            <a:off x="2190751" y="3165475"/>
            <a:ext cx="7254875" cy="1481138"/>
          </a:xfrm>
          <a:prstGeom prst="rect">
            <a:avLst/>
          </a:prstGeom>
          <a:noFill/>
          <a:ln w="9525">
            <a:noFill/>
          </a:ln>
        </p:spPr>
      </p:pic>
      <p:sp>
        <p:nvSpPr>
          <p:cNvPr id="8"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695825" y="1152525"/>
            <a:ext cx="4295600" cy="677108"/>
          </a:xfrm>
          <a:prstGeom prst="rect">
            <a:avLst/>
          </a:prstGeom>
          <a:noFill/>
        </p:spPr>
        <p:txBody>
          <a:bodyPr wrap="none" rtlCol="0">
            <a:spAutoFit/>
          </a:bodyPr>
          <a:lstStyle/>
          <a:p>
            <a:pPr marL="0" lvl="2"/>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1.5.2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网状模型（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Network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5844"/>
                                        </p:tgtEl>
                                        <p:attrNameLst>
                                          <p:attrName>style.visibility</p:attrName>
                                        </p:attrNameLst>
                                      </p:cBhvr>
                                      <p:to>
                                        <p:strVal val="visible"/>
                                      </p:to>
                                    </p:set>
                                    <p:animEffect transition="in" filter="randombar(horizontal)">
                                      <p:cBhvr>
                                        <p:cTn id="14" dur="500"/>
                                        <p:tgtEl>
                                          <p:spTgt spid="35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2008188" y="2066925"/>
            <a:ext cx="8175625" cy="310038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用</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二维表的形式表示各类</a:t>
            </a:r>
            <a:r>
              <a:rPr lang="en-US" altLang="zh-CN" sz="2000" kern="0" dirty="0" err="1">
                <a:solidFill>
                  <a:schemeClr val="tx1">
                    <a:lumMod val="65000"/>
                    <a:lumOff val="35000"/>
                  </a:schemeClr>
                </a:solidFill>
                <a:latin typeface="微软雅黑" panose="020B0503020204020204" pitchFamily="34" charset="-122"/>
                <a:ea typeface="微软雅黑" panose="020B0503020204020204" pitchFamily="34" charset="-122"/>
              </a:rPr>
              <a:t>实体</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及实体间联系。</a:t>
            </a:r>
            <a:endParaRPr lang="zh-CN" altLang="zh-CN" sz="2000"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r>
              <a:rPr lang="en-US" altLang="zh-CN" sz="2400" b="1"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400" b="1"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b="1" kern="0" dirty="0">
                <a:solidFill>
                  <a:schemeClr val="tx1">
                    <a:lumMod val="65000"/>
                    <a:lumOff val="35000"/>
                  </a:schemeClr>
                </a:solidFill>
                <a:latin typeface="微软雅黑" panose="020B0503020204020204" pitchFamily="34" charset="-122"/>
                <a:ea typeface="微软雅黑" panose="020B0503020204020204" pitchFamily="34" charset="-122"/>
              </a:rPr>
              <a:t>关系</a:t>
            </a:r>
            <a:r>
              <a:rPr lang="zh-CN" altLang="zh-CN" sz="2400" b="1" kern="0" dirty="0">
                <a:solidFill>
                  <a:schemeClr val="tx1">
                    <a:lumMod val="65000"/>
                    <a:lumOff val="35000"/>
                  </a:schemeClr>
                </a:solidFill>
                <a:latin typeface="微软雅黑" panose="020B0503020204020204" pitchFamily="34" charset="-122"/>
                <a:ea typeface="微软雅黑" panose="020B0503020204020204" pitchFamily="34" charset="-122"/>
              </a:rPr>
              <a:t>模型的数据结构</a:t>
            </a:r>
            <a:endParaRPr lang="en-US" altLang="zh-CN" sz="2400"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关系模式的数据结构就是一种二维表结构，它由行列组成，如表</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1-1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学生信息表所示：</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b="1" kern="0" dirty="0">
              <a:latin typeface="微软雅黑" panose="020B0503020204020204" pitchFamily="34" charset="-122"/>
              <a:ea typeface="微软雅黑" panose="020B0503020204020204" pitchFamily="34" charset="-122"/>
            </a:endParaRPr>
          </a:p>
        </p:txBody>
      </p:sp>
      <p:pic>
        <p:nvPicPr>
          <p:cNvPr id="38916" name="图片 7"/>
          <p:cNvPicPr>
            <a:picLocks noChangeAspect="1"/>
          </p:cNvPicPr>
          <p:nvPr/>
        </p:nvPicPr>
        <p:blipFill>
          <a:blip r:embed="rId1" cstate="print"/>
          <a:stretch>
            <a:fillRect/>
          </a:stretch>
        </p:blipFill>
        <p:spPr>
          <a:xfrm>
            <a:off x="5002176" y="3825470"/>
            <a:ext cx="4465638" cy="2820987"/>
          </a:xfrm>
          <a:prstGeom prst="rect">
            <a:avLst/>
          </a:prstGeom>
          <a:noFill/>
          <a:ln w="9525">
            <a:noFill/>
          </a:ln>
        </p:spPr>
      </p:pic>
      <p:sp>
        <p:nvSpPr>
          <p:cNvPr id="9"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724400" y="1162050"/>
            <a:ext cx="4455322" cy="677108"/>
          </a:xfrm>
          <a:prstGeom prst="rect">
            <a:avLst/>
          </a:prstGeom>
          <a:noFill/>
        </p:spPr>
        <p:txBody>
          <a:bodyPr wrap="none" rtlCol="0">
            <a:spAutoFit/>
          </a:bodyPr>
          <a:lstStyle/>
          <a:p>
            <a:pPr marL="0" lvl="2"/>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关系</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Relational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Effect transition="in" filter="fade">
                                      <p:cBhvr>
                                        <p:cTn id="13" dur="1000"/>
                                        <p:tgtEl>
                                          <p:spTgt spid="15362">
                                            <p:txEl>
                                              <p:pRg st="1" end="1"/>
                                            </p:txEl>
                                          </p:spTgt>
                                        </p:tgtEl>
                                      </p:cBhvr>
                                    </p:animEffect>
                                    <p:anim calcmode="lin" valueType="num">
                                      <p:cBhvr>
                                        <p:cTn id="14"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Effect transition="in" filter="fade">
                                      <p:cBhvr>
                                        <p:cTn id="19" dur="1000"/>
                                        <p:tgtEl>
                                          <p:spTgt spid="15362">
                                            <p:txEl>
                                              <p:pRg st="2" end="2"/>
                                            </p:txEl>
                                          </p:spTgt>
                                        </p:tgtEl>
                                      </p:cBhvr>
                                    </p:animEffect>
                                    <p:anim calcmode="lin" valueType="num">
                                      <p:cBhvr>
                                        <p:cTn id="20"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4" presetClass="entr" presetSubtype="10" fill="hold" nodeType="afterEffect">
                                  <p:stCondLst>
                                    <p:cond delay="0"/>
                                  </p:stCondLst>
                                  <p:childTnLst>
                                    <p:set>
                                      <p:cBhvr>
                                        <p:cTn id="24" dur="1" fill="hold">
                                          <p:stCondLst>
                                            <p:cond delay="0"/>
                                          </p:stCondLst>
                                        </p:cTn>
                                        <p:tgtEl>
                                          <p:spTgt spid="38916"/>
                                        </p:tgtEl>
                                        <p:attrNameLst>
                                          <p:attrName>style.visibility</p:attrName>
                                        </p:attrNameLst>
                                      </p:cBhvr>
                                      <p:to>
                                        <p:strVal val="visible"/>
                                      </p:to>
                                    </p:set>
                                    <p:animEffect transition="in" filter="randombar(horizontal)">
                                      <p:cBhvr>
                                        <p:cTn id="25" dur="10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1716088" y="1603376"/>
            <a:ext cx="8759824" cy="50593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zh-CN" altLang="en-US" kern="0" dirty="0" smtClean="0">
                <a:solidFill>
                  <a:schemeClr val="tx1">
                    <a:lumMod val="65000"/>
                    <a:lumOff val="35000"/>
                  </a:schemeClr>
                </a:solidFill>
                <a:latin typeface="微软雅黑" panose="020B0503020204020204" pitchFamily="34" charset="-122"/>
                <a:ea typeface="微软雅黑" panose="020B0503020204020204" pitchFamily="34" charset="-122"/>
              </a:rPr>
              <a:t>表</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rPr>
              <a:t>中常见术语：</a:t>
            </a:r>
            <a:endPar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关系</a:t>
            </a:r>
            <a:r>
              <a:rPr lang="en-US" altLang="zh-CN" kern="0" dirty="0">
                <a:solidFill>
                  <a:schemeClr val="accent2"/>
                </a:solidFill>
                <a:latin typeface="微软雅黑" panose="020B0503020204020204" pitchFamily="34" charset="-122"/>
                <a:ea typeface="微软雅黑" panose="020B0503020204020204" pitchFamily="34" charset="-122"/>
              </a:rPr>
              <a:t>(Relation)</a:t>
            </a:r>
            <a:r>
              <a:rPr lang="zh-CN" altLang="zh-CN" kern="0" dirty="0">
                <a:solidFill>
                  <a:schemeClr val="accent2"/>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一个关系对应着一张二维表，二维表就是关系名。</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元组</a:t>
            </a:r>
            <a:r>
              <a:rPr lang="en-US" altLang="zh-CN" kern="0" dirty="0">
                <a:solidFill>
                  <a:schemeClr val="accent2"/>
                </a:solidFill>
                <a:latin typeface="微软雅黑" panose="020B0503020204020204" pitchFamily="34" charset="-122"/>
                <a:ea typeface="微软雅黑" panose="020B0503020204020204" pitchFamily="34" charset="-122"/>
              </a:rPr>
              <a:t>(Tuple)</a:t>
            </a:r>
            <a:r>
              <a:rPr lang="zh-CN" altLang="zh-CN" kern="0" dirty="0">
                <a:solidFill>
                  <a:schemeClr val="accent2"/>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表中的一行就是一个元组。</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属性</a:t>
            </a:r>
            <a:r>
              <a:rPr lang="en-US" altLang="zh-CN" kern="0" dirty="0">
                <a:solidFill>
                  <a:schemeClr val="accent2"/>
                </a:solidFill>
                <a:latin typeface="微软雅黑" panose="020B0503020204020204" pitchFamily="34" charset="-122"/>
                <a:ea typeface="微软雅黑" panose="020B0503020204020204" pitchFamily="34" charset="-122"/>
              </a:rPr>
              <a:t>(Attribute)</a:t>
            </a:r>
            <a:r>
              <a:rPr lang="zh-CN" altLang="zh-CN" kern="0" dirty="0">
                <a:solidFill>
                  <a:schemeClr val="accent2"/>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表中的一列称为一个属性。列的值就是属性值；属性值的取值范围为（值）域</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(Domain)</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 </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分量：</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每一行对应的列的属性值，即元组中的一个属性值。</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关系模式：</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对关系的描述称为关系模式。一般表示为关系名（属性</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，属性</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属性</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n</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0" lvl="1" indent="0">
              <a:buNone/>
              <a:defRPr/>
            </a:pPr>
            <a:endParaRPr lang="en-US" altLang="zh-CN" sz="19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9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9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9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9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9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900" b="1" kern="0" dirty="0">
              <a:latin typeface="微软雅黑" panose="020B0503020204020204" pitchFamily="34" charset="-122"/>
              <a:ea typeface="微软雅黑" panose="020B0503020204020204" pitchFamily="34" charset="-122"/>
            </a:endParaRPr>
          </a:p>
        </p:txBody>
      </p:sp>
      <p:sp>
        <p:nvSpPr>
          <p:cNvPr id="9" name="TextBox 8"/>
          <p:cNvSpPr txBox="1"/>
          <p:nvPr/>
        </p:nvSpPr>
        <p:spPr>
          <a:xfrm>
            <a:off x="4695825" y="1152525"/>
            <a:ext cx="437998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1.5.2</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关系</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Relational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15362">
                                            <p:txEl>
                                              <p:pRg st="0" end="0"/>
                                            </p:txEl>
                                          </p:spTgt>
                                        </p:tgtEl>
                                        <p:attrNameLst>
                                          <p:attrName>style.visibility</p:attrName>
                                        </p:attrNameLst>
                                      </p:cBhvr>
                                      <p:to>
                                        <p:strVal val="visible"/>
                                      </p:to>
                                    </p:set>
                                    <p:anim calcmode="lin" valueType="num">
                                      <p:cBhvr>
                                        <p:cTn id="12" dur="1000" fill="hold"/>
                                        <p:tgtEl>
                                          <p:spTgt spid="15362">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1536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5362">
                                            <p:txEl>
                                              <p:pRg st="0" end="0"/>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15362">
                                            <p:txEl>
                                              <p:pRg st="1" end="1"/>
                                            </p:txEl>
                                          </p:spTgt>
                                        </p:tgtEl>
                                        <p:attrNameLst>
                                          <p:attrName>style.visibility</p:attrName>
                                        </p:attrNameLst>
                                      </p:cBhvr>
                                      <p:to>
                                        <p:strVal val="visible"/>
                                      </p:to>
                                    </p:set>
                                    <p:anim calcmode="lin" valueType="num">
                                      <p:cBhvr>
                                        <p:cTn id="17" dur="1000" fill="hold"/>
                                        <p:tgtEl>
                                          <p:spTgt spid="15362">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1536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5362">
                                            <p:txEl>
                                              <p:pRg st="1" end="1"/>
                                            </p:txEl>
                                          </p:spTgt>
                                        </p:tgtEl>
                                      </p:cBhvr>
                                    </p:animEffect>
                                  </p:childTnLst>
                                </p:cTn>
                              </p:par>
                            </p:childTnLst>
                          </p:cTn>
                        </p:par>
                        <p:par>
                          <p:cTn id="20" fill="hold">
                            <p:stCondLst>
                              <p:cond delay="1000"/>
                            </p:stCondLst>
                            <p:childTnLst>
                              <p:par>
                                <p:cTn id="21" presetID="29" presetClass="entr" presetSubtype="0" fill="hold" nodeType="afterEffect">
                                  <p:stCondLst>
                                    <p:cond delay="0"/>
                                  </p:stCondLst>
                                  <p:childTnLst>
                                    <p:set>
                                      <p:cBhvr>
                                        <p:cTn id="22" dur="1" fill="hold">
                                          <p:stCondLst>
                                            <p:cond delay="0"/>
                                          </p:stCondLst>
                                        </p:cTn>
                                        <p:tgtEl>
                                          <p:spTgt spid="15362">
                                            <p:txEl>
                                              <p:pRg st="2" end="2"/>
                                            </p:txEl>
                                          </p:spTgt>
                                        </p:tgtEl>
                                        <p:attrNameLst>
                                          <p:attrName>style.visibility</p:attrName>
                                        </p:attrNameLst>
                                      </p:cBhvr>
                                      <p:to>
                                        <p:strVal val="visible"/>
                                      </p:to>
                                    </p:set>
                                    <p:anim calcmode="lin" valueType="num">
                                      <p:cBhvr>
                                        <p:cTn id="23" dur="1000" fill="hold"/>
                                        <p:tgtEl>
                                          <p:spTgt spid="15362">
                                            <p:txEl>
                                              <p:pRg st="2" end="2"/>
                                            </p:txEl>
                                          </p:spTgt>
                                        </p:tgtEl>
                                        <p:attrNameLst>
                                          <p:attrName>ppt_x</p:attrName>
                                        </p:attrNameLst>
                                      </p:cBhvr>
                                      <p:tavLst>
                                        <p:tav tm="0">
                                          <p:val>
                                            <p:strVal val="#ppt_x-.2"/>
                                          </p:val>
                                        </p:tav>
                                        <p:tav tm="100000">
                                          <p:val>
                                            <p:strVal val="#ppt_x"/>
                                          </p:val>
                                        </p:tav>
                                      </p:tavLst>
                                    </p:anim>
                                    <p:anim calcmode="lin" valueType="num">
                                      <p:cBhvr>
                                        <p:cTn id="24" dur="1000" fill="hold"/>
                                        <p:tgtEl>
                                          <p:spTgt spid="1536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5362">
                                            <p:txEl>
                                              <p:pRg st="2" end="2"/>
                                            </p:txEl>
                                          </p:spTgt>
                                        </p:tgtEl>
                                      </p:cBhvr>
                                    </p:animEffect>
                                  </p:childTnLst>
                                </p:cTn>
                              </p:par>
                            </p:childTnLst>
                          </p:cTn>
                        </p:par>
                        <p:par>
                          <p:cTn id="26" fill="hold">
                            <p:stCondLst>
                              <p:cond delay="2000"/>
                            </p:stCondLst>
                            <p:childTnLst>
                              <p:par>
                                <p:cTn id="27" presetID="29" presetClass="entr" presetSubtype="0" fill="hold" nodeType="afterEffect">
                                  <p:stCondLst>
                                    <p:cond delay="0"/>
                                  </p:stCondLst>
                                  <p:childTnLst>
                                    <p:set>
                                      <p:cBhvr>
                                        <p:cTn id="28" dur="1" fill="hold">
                                          <p:stCondLst>
                                            <p:cond delay="0"/>
                                          </p:stCondLst>
                                        </p:cTn>
                                        <p:tgtEl>
                                          <p:spTgt spid="15362">
                                            <p:txEl>
                                              <p:pRg st="3" end="3"/>
                                            </p:txEl>
                                          </p:spTgt>
                                        </p:tgtEl>
                                        <p:attrNameLst>
                                          <p:attrName>style.visibility</p:attrName>
                                        </p:attrNameLst>
                                      </p:cBhvr>
                                      <p:to>
                                        <p:strVal val="visible"/>
                                      </p:to>
                                    </p:set>
                                    <p:anim calcmode="lin" valueType="num">
                                      <p:cBhvr>
                                        <p:cTn id="29" dur="1000" fill="hold"/>
                                        <p:tgtEl>
                                          <p:spTgt spid="15362">
                                            <p:txEl>
                                              <p:pRg st="3" end="3"/>
                                            </p:txEl>
                                          </p:spTgt>
                                        </p:tgtEl>
                                        <p:attrNameLst>
                                          <p:attrName>ppt_x</p:attrName>
                                        </p:attrNameLst>
                                      </p:cBhvr>
                                      <p:tavLst>
                                        <p:tav tm="0">
                                          <p:val>
                                            <p:strVal val="#ppt_x-.2"/>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5362">
                                            <p:txEl>
                                              <p:pRg st="3" end="3"/>
                                            </p:txEl>
                                          </p:spTgt>
                                        </p:tgtEl>
                                      </p:cBhvr>
                                    </p:animEffect>
                                  </p:childTnLst>
                                </p:cTn>
                              </p:par>
                            </p:childTnLst>
                          </p:cTn>
                        </p:par>
                        <p:par>
                          <p:cTn id="32" fill="hold">
                            <p:stCondLst>
                              <p:cond delay="3000"/>
                            </p:stCondLst>
                            <p:childTnLst>
                              <p:par>
                                <p:cTn id="33" presetID="29" presetClass="entr" presetSubtype="0" fill="hold" nodeType="after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 calcmode="lin" valueType="num">
                                      <p:cBhvr>
                                        <p:cTn id="35" dur="1000" fill="hold"/>
                                        <p:tgtEl>
                                          <p:spTgt spid="15362">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1536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5362">
                                            <p:txEl>
                                              <p:pRg st="4" end="4"/>
                                            </p:txEl>
                                          </p:spTgt>
                                        </p:tgtEl>
                                      </p:cBhvr>
                                    </p:animEffect>
                                  </p:childTnLst>
                                </p:cTn>
                              </p:par>
                            </p:childTnLst>
                          </p:cTn>
                        </p:par>
                        <p:par>
                          <p:cTn id="38" fill="hold">
                            <p:stCondLst>
                              <p:cond delay="4000"/>
                            </p:stCondLst>
                            <p:childTnLst>
                              <p:par>
                                <p:cTn id="39" presetID="29" presetClass="entr" presetSubtype="0" fill="hold" nodeType="afterEffect">
                                  <p:stCondLst>
                                    <p:cond delay="0"/>
                                  </p:stCondLst>
                                  <p:childTnLst>
                                    <p:set>
                                      <p:cBhvr>
                                        <p:cTn id="40" dur="1" fill="hold">
                                          <p:stCondLst>
                                            <p:cond delay="0"/>
                                          </p:stCondLst>
                                        </p:cTn>
                                        <p:tgtEl>
                                          <p:spTgt spid="15362">
                                            <p:txEl>
                                              <p:pRg st="5" end="5"/>
                                            </p:txEl>
                                          </p:spTgt>
                                        </p:tgtEl>
                                        <p:attrNameLst>
                                          <p:attrName>style.visibility</p:attrName>
                                        </p:attrNameLst>
                                      </p:cBhvr>
                                      <p:to>
                                        <p:strVal val="visible"/>
                                      </p:to>
                                    </p:set>
                                    <p:anim calcmode="lin" valueType="num">
                                      <p:cBhvr>
                                        <p:cTn id="41" dur="1000" fill="hold"/>
                                        <p:tgtEl>
                                          <p:spTgt spid="15362">
                                            <p:txEl>
                                              <p:pRg st="5" end="5"/>
                                            </p:txEl>
                                          </p:spTgt>
                                        </p:tgtEl>
                                        <p:attrNameLst>
                                          <p:attrName>ppt_x</p:attrName>
                                        </p:attrNameLst>
                                      </p:cBhvr>
                                      <p:tavLst>
                                        <p:tav tm="0">
                                          <p:val>
                                            <p:strVal val="#ppt_x-.2"/>
                                          </p:val>
                                        </p:tav>
                                        <p:tav tm="100000">
                                          <p:val>
                                            <p:strVal val="#ppt_x"/>
                                          </p:val>
                                        </p:tav>
                                      </p:tavLst>
                                    </p:anim>
                                    <p:anim calcmode="lin" valueType="num">
                                      <p:cBhvr>
                                        <p:cTn id="42" dur="1000" fill="hold"/>
                                        <p:tgtEl>
                                          <p:spTgt spid="15362">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53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2008188" y="1708152"/>
            <a:ext cx="8175625" cy="41306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zh-CN" altLang="en-US" kern="0" dirty="0" smtClean="0">
                <a:solidFill>
                  <a:schemeClr val="tx1">
                    <a:lumMod val="65000"/>
                    <a:lumOff val="35000"/>
                  </a:schemeClr>
                </a:solidFill>
                <a:latin typeface="微软雅黑" panose="020B0503020204020204" pitchFamily="34" charset="-122"/>
                <a:ea typeface="微软雅黑" panose="020B0503020204020204" pitchFamily="34" charset="-122"/>
              </a:rPr>
              <a:t>表</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rPr>
              <a:t>中常见术语：</a:t>
            </a:r>
            <a:endParaRPr lang="en-US"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候选键或候选码：</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关系中存在多个属性或属性集都能用来唯一标识该关系的元组，则这些属性或属性集称为该关系的候选键或候选码。</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7</a:t>
            </a:r>
            <a:r>
              <a:rPr lang="zh-CN" altLang="zh-CN" sz="18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主键或主码：</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在一个关系的若干候选键中指定一个用来唯一标识该关系的元组，则称这个被指定的候选键称为主关键字，或简称为主键、关键字、主码。每一个关系都有并且只有一主键，通常用较小的属性集作为主键。</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TextBox 7"/>
          <p:cNvSpPr txBox="1"/>
          <p:nvPr/>
        </p:nvSpPr>
        <p:spPr>
          <a:xfrm>
            <a:off x="4695825" y="1152525"/>
            <a:ext cx="437998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1.5.2</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关系</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Relational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9" name="矩形 8"/>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529578" y="2339457"/>
            <a:ext cx="9132845" cy="2616101"/>
          </a:xfrm>
          <a:prstGeom prst="rect">
            <a:avLst/>
          </a:prstGeom>
        </p:spPr>
        <p:txBody>
          <a:bodyPr vert="horz" wrap="square" lIns="91440" tIns="45720" rIns="91440" bIns="45720" numCol="1" anchor="t" anchorCtr="0" compatLnSpc="1"/>
          <a:lstStyle/>
          <a:p>
            <a:pPr eaLnBrk="0" fontAlgn="base" hangingPunct="0">
              <a:spcBef>
                <a:spcPct val="20000"/>
              </a:spcBef>
              <a:spcAft>
                <a:spcPct val="0"/>
              </a:spcAft>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8</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0" dirty="0" smtClean="0">
                <a:solidFill>
                  <a:schemeClr val="accent2"/>
                </a:solidFill>
                <a:latin typeface="微软雅黑" panose="020B0503020204020204" pitchFamily="34" charset="-122"/>
                <a:ea typeface="微软雅黑" panose="020B0503020204020204" pitchFamily="34" charset="-122"/>
              </a:rPr>
              <a:t>主属性和非主属性：</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包含在任何一个候选键中的属性称为主属性，不</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包含在任何一个候选键中的属性称为非主属性。</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9</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400" kern="0" dirty="0" smtClean="0">
                <a:solidFill>
                  <a:schemeClr val="accent2"/>
                </a:solidFill>
                <a:latin typeface="微软雅黑" panose="020B0503020204020204" pitchFamily="34" charset="-122"/>
                <a:ea typeface="微软雅黑" panose="020B0503020204020204" pitchFamily="34" charset="-122"/>
              </a:rPr>
              <a:t>外键或外码：</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关系中的某个属性或属性集虽然不是该关系的主键，或者</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eaLnBrk="0" fontAlgn="base" hangingPunct="0">
              <a:spcBef>
                <a:spcPct val="20000"/>
              </a:spcBef>
              <a:spcAft>
                <a:spcPct val="0"/>
              </a:spcAft>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只是主键的一部分，但它却是别的关系的主键时，则称其为外键或者外码。</a:t>
            </a:r>
            <a:endPar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矩形 4"/>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1735138" y="2241552"/>
            <a:ext cx="8721724" cy="411162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en-US" altLang="zh-CN" kern="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rPr>
              <a:t>关系</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模型的数据操作与完整性约束。</a:t>
            </a: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kern="0" dirty="0" err="1">
                <a:solidFill>
                  <a:schemeClr val="accent2"/>
                </a:solidFill>
                <a:latin typeface="微软雅黑" panose="020B0503020204020204" pitchFamily="34" charset="-122"/>
                <a:ea typeface="微软雅黑" panose="020B0503020204020204" pitchFamily="34" charset="-122"/>
              </a:rPr>
              <a:t>实体完整性规则</a:t>
            </a:r>
            <a:r>
              <a:rPr lang="zh-CN" altLang="zh-CN" kern="0" dirty="0">
                <a:solidFill>
                  <a:schemeClr val="accent2"/>
                </a:solidFill>
                <a:ea typeface="微软雅黑" panose="020B0503020204020204" pitchFamily="34" charset="-122"/>
              </a:rPr>
              <a:t>（</a:t>
            </a:r>
            <a:r>
              <a:rPr lang="en-US" altLang="zh-CN" kern="0" dirty="0">
                <a:solidFill>
                  <a:schemeClr val="accent2"/>
                </a:solidFill>
                <a:ea typeface="微软雅黑" panose="020B0503020204020204" pitchFamily="34" charset="-122"/>
              </a:rPr>
              <a:t>Entity Integrity Rule</a:t>
            </a:r>
            <a:r>
              <a:rPr lang="zh-CN" altLang="zh-CN" kern="0" dirty="0">
                <a:solidFill>
                  <a:schemeClr val="accent2"/>
                </a:solidFill>
                <a:ea typeface="微软雅黑" panose="020B0503020204020204" pitchFamily="34" charset="-122"/>
              </a:rPr>
              <a:t>）</a:t>
            </a:r>
            <a:r>
              <a:rPr lang="zh-CN" altLang="zh-CN" sz="2000" kern="0" dirty="0">
                <a:solidFill>
                  <a:schemeClr val="tx1">
                    <a:lumMod val="65000"/>
                    <a:lumOff val="35000"/>
                  </a:schemeClr>
                </a:solidFill>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该规则要求关系中的元组在组成主键的属性上不能有空值</a:t>
            </a: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rPr>
              <a:t>，且不能出现重复值。</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kern="0" dirty="0" err="1">
                <a:solidFill>
                  <a:schemeClr val="accent2"/>
                </a:solidFill>
                <a:latin typeface="微软雅黑" panose="020B0503020204020204" pitchFamily="34" charset="-122"/>
                <a:ea typeface="微软雅黑" panose="020B0503020204020204" pitchFamily="34" charset="-122"/>
              </a:rPr>
              <a:t>参照完整性规则</a:t>
            </a:r>
            <a:r>
              <a:rPr lang="zh-CN" altLang="zh-CN" kern="0" dirty="0">
                <a:solidFill>
                  <a:schemeClr val="accent2"/>
                </a:solidFill>
                <a:ea typeface="微软雅黑" panose="020B0503020204020204" pitchFamily="34" charset="-122"/>
              </a:rPr>
              <a:t>（</a:t>
            </a:r>
            <a:r>
              <a:rPr lang="en-US" altLang="zh-CN" kern="0" dirty="0">
                <a:solidFill>
                  <a:schemeClr val="accent2"/>
                </a:solidFill>
                <a:ea typeface="微软雅黑" panose="020B0503020204020204" pitchFamily="34" charset="-122"/>
              </a:rPr>
              <a:t>Reference Integrity Rule</a:t>
            </a:r>
            <a:r>
              <a:rPr lang="zh-CN" altLang="zh-CN" kern="0" dirty="0">
                <a:solidFill>
                  <a:schemeClr val="accent2"/>
                </a:solidFill>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该规则用于约束相关联的数据表间的数据要保持一致，建立外键的目的就是为了实现参照完整性。</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kern="0" dirty="0">
                <a:solidFill>
                  <a:schemeClr val="accent2"/>
                </a:solidFill>
                <a:latin typeface="微软雅黑" panose="020B0503020204020204" pitchFamily="34" charset="-122"/>
                <a:ea typeface="微软雅黑" panose="020B0503020204020204" pitchFamily="34" charset="-122"/>
              </a:rPr>
              <a:t>用户定义的完整性规则</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：这是针对某一具体数据库的约束条件并由相关的应用环境而定。</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152525"/>
            <a:ext cx="4151649"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关系</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模型</a:t>
            </a:r>
            <a:r>
              <a:rPr lang="zh-CN" altLang="zh-CN" sz="2000" dirty="0" smtClean="0">
                <a:solidFill>
                  <a:schemeClr val="accent2"/>
                </a:solidFill>
                <a:ea typeface="微软雅黑" panose="020B0503020204020204" pitchFamily="34" charset="-122"/>
                <a:sym typeface="+mn-ea"/>
              </a:rPr>
              <a:t>（</a:t>
            </a:r>
            <a:r>
              <a:rPr lang="en-US" altLang="zh-CN" sz="2000" dirty="0" smtClean="0">
                <a:solidFill>
                  <a:schemeClr val="accent2"/>
                </a:solidFill>
                <a:ea typeface="微软雅黑" panose="020B0503020204020204" pitchFamily="34" charset="-122"/>
                <a:sym typeface="+mn-ea"/>
              </a:rPr>
              <a:t>Relational Model</a:t>
            </a:r>
            <a:r>
              <a:rPr lang="zh-CN" altLang="zh-CN" sz="2000" dirty="0" smtClean="0">
                <a:solidFill>
                  <a:schemeClr val="accent2"/>
                </a:solidFill>
                <a:ea typeface="微软雅黑" panose="020B0503020204020204" pitchFamily="34" charset="-122"/>
                <a:sym typeface="+mn-ea"/>
              </a:rPr>
              <a:t>）</a:t>
            </a:r>
            <a:endParaRPr lang="zh-CN" altLang="zh-CN" sz="2000" dirty="0" smtClean="0">
              <a:solidFill>
                <a:schemeClr val="accent2"/>
              </a:solidFill>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 calcmode="lin" valueType="num">
                                      <p:cBhvr additive="base">
                                        <p:cTn id="12"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 calcmode="lin" valueType="num">
                                      <p:cBhvr additive="base">
                                        <p:cTn id="17"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nodeType="afterEffect">
                                  <p:stCondLst>
                                    <p:cond delay="0"/>
                                  </p:stCondLst>
                                  <p:childTnLst>
                                    <p:set>
                                      <p:cBhvr>
                                        <p:cTn id="21" dur="1" fill="hold">
                                          <p:stCondLst>
                                            <p:cond delay="0"/>
                                          </p:stCondLst>
                                        </p:cTn>
                                        <p:tgtEl>
                                          <p:spTgt spid="15362">
                                            <p:txEl>
                                              <p:pRg st="3" end="3"/>
                                            </p:txEl>
                                          </p:spTgt>
                                        </p:tgtEl>
                                        <p:attrNameLst>
                                          <p:attrName>style.visibility</p:attrName>
                                        </p:attrNameLst>
                                      </p:cBhvr>
                                      <p:to>
                                        <p:strVal val="visible"/>
                                      </p:to>
                                    </p:set>
                                    <p:anim calcmode="lin" valueType="num">
                                      <p:cBhvr additive="base">
                                        <p:cTn id="22"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1573213" y="2184402"/>
            <a:ext cx="9045574" cy="380682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en-US" altLang="zh-CN" kern="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rPr>
              <a:t>关系</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模型的</a:t>
            </a:r>
            <a:r>
              <a:rPr lang="zh-CN" altLang="en-US" kern="0" dirty="0">
                <a:solidFill>
                  <a:schemeClr val="tx1">
                    <a:lumMod val="65000"/>
                    <a:lumOff val="35000"/>
                  </a:schemeClr>
                </a:solidFill>
                <a:latin typeface="微软雅黑" panose="020B0503020204020204" pitchFamily="34" charset="-122"/>
                <a:ea typeface="微软雅黑" panose="020B0503020204020204" pitchFamily="34" charset="-122"/>
              </a:rPr>
              <a:t>优缺点</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关系模型的</a:t>
            </a:r>
            <a:r>
              <a:rPr lang="zh-CN" altLang="zh-CN" kern="0" dirty="0">
                <a:solidFill>
                  <a:schemeClr val="accent2"/>
                </a:solidFill>
                <a:latin typeface="微软雅黑" panose="020B0503020204020204" pitchFamily="34" charset="-122"/>
                <a:ea typeface="微软雅黑" panose="020B0503020204020204" pitchFamily="34" charset="-122"/>
              </a:rPr>
              <a:t>优点</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主要有：</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数</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据结构单一。在该模型中，不管是实体还是实体之间的</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联系，</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都用关系来表示，而关系都对应一张二维表，数据结构简单、清晰。</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err="1">
                <a:solidFill>
                  <a:schemeClr val="tx1">
                    <a:lumMod val="65000"/>
                    <a:lumOff val="35000"/>
                  </a:schemeClr>
                </a:solidFill>
                <a:latin typeface="微软雅黑" panose="020B0503020204020204" pitchFamily="34" charset="-122"/>
                <a:ea typeface="微软雅黑" panose="020B0503020204020204" pitchFamily="34" charset="-122"/>
              </a:rPr>
              <a:t>关系规范化</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，并建立在严格的数学理论基础上。</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）概念简单，用户容易理解和掌握，操作方便。</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关系模型的缺点主要有：存储路径透明，查询效率不如非关系型数据模型。</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152525"/>
            <a:ext cx="445532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关系</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Relational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
                                            <p:txEl>
                                              <p:pRg st="3" end="3"/>
                                            </p:txEl>
                                          </p:spTgt>
                                        </p:tgtEl>
                                      </p:cBhvr>
                                    </p:animEffect>
                                  </p:childTnLst>
                                </p:cTn>
                              </p:par>
                              <p:par>
                                <p:cTn id="25" presetID="29"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10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28" dur="1000" fill="hold"/>
                                        <p:tgtEl>
                                          <p:spTgt spid="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
                                            <p:txEl>
                                              <p:pRg st="4" end="4"/>
                                            </p:txEl>
                                          </p:spTgt>
                                        </p:tgtEl>
                                      </p:cBhvr>
                                    </p:animEffect>
                                  </p:childTnLst>
                                </p:cTn>
                              </p:par>
                              <p:par>
                                <p:cTn id="30" presetID="29"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p:cTn id="32" dur="10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33" dur="1000" fill="hold"/>
                                        <p:tgtEl>
                                          <p:spTgt spid="2">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1720851" y="2136776"/>
            <a:ext cx="8750299" cy="187324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面</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向对象模型采用</a:t>
            </a:r>
            <a:r>
              <a:rPr lang="en-US" altLang="zh-CN" sz="2000" kern="0" dirty="0" err="1">
                <a:solidFill>
                  <a:schemeClr val="tx1">
                    <a:lumMod val="65000"/>
                    <a:lumOff val="35000"/>
                  </a:schemeClr>
                </a:solidFill>
                <a:latin typeface="微软雅黑" panose="020B0503020204020204" pitchFamily="34" charset="-122"/>
                <a:ea typeface="微软雅黑" panose="020B0503020204020204" pitchFamily="34" charset="-122"/>
              </a:rPr>
              <a:t>面向对象</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的方法来设计数据库，其数据库存储的对象是以对象为单位，每个对象由属性和方法组成，具有类和继承等特点。</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152525"/>
            <a:ext cx="5725735"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1.5.4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面向对象模型（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Object Oriented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1643062" y="2327276"/>
            <a:ext cx="8905876" cy="29209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en-US" altLang="zh-CN" b="1" kern="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b="1"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b="1" kern="0" dirty="0">
                <a:solidFill>
                  <a:schemeClr val="tx1">
                    <a:lumMod val="65000"/>
                    <a:lumOff val="35000"/>
                  </a:schemeClr>
                </a:solidFill>
                <a:latin typeface="微软雅黑" panose="020B0503020204020204" pitchFamily="34" charset="-122"/>
                <a:ea typeface="微软雅黑" panose="020B0503020204020204" pitchFamily="34" charset="-122"/>
              </a:rPr>
              <a:t>常见概念</a:t>
            </a:r>
            <a:endParaRPr lang="en-US" altLang="zh-CN"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kern="0" dirty="0">
                <a:solidFill>
                  <a:schemeClr val="accent2"/>
                </a:solidFill>
                <a:latin typeface="微软雅黑" panose="020B0503020204020204" pitchFamily="34" charset="-122"/>
                <a:ea typeface="微软雅黑" panose="020B0503020204020204" pitchFamily="34" charset="-122"/>
              </a:rPr>
              <a:t>类</a:t>
            </a:r>
            <a:r>
              <a:rPr lang="zh-CN" altLang="zh-CN" kern="0" dirty="0">
                <a:solidFill>
                  <a:schemeClr val="accent2"/>
                </a:solidFill>
                <a:ea typeface="微软雅黑" panose="020B0503020204020204" pitchFamily="34" charset="-122"/>
              </a:rPr>
              <a:t>（</a:t>
            </a:r>
            <a:r>
              <a:rPr lang="en-US" altLang="zh-CN" kern="0" dirty="0">
                <a:solidFill>
                  <a:schemeClr val="accent2"/>
                </a:solidFill>
                <a:ea typeface="微软雅黑" panose="020B0503020204020204" pitchFamily="34" charset="-122"/>
              </a:rPr>
              <a:t>Class</a:t>
            </a:r>
            <a:r>
              <a:rPr lang="zh-CN" altLang="zh-CN" kern="0" dirty="0">
                <a:solidFill>
                  <a:schemeClr val="accent2"/>
                </a:solidFill>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类是对客观世界中一类具有共同特征的事物的抽象。</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如</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学</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生是一个类、汽车也是一个类</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kern="0" dirty="0" smtClean="0">
              <a:solidFill>
                <a:schemeClr val="accent2"/>
              </a:solidFill>
              <a:latin typeface="微软雅黑" panose="020B0503020204020204" pitchFamily="34" charset="-122"/>
              <a:ea typeface="微软雅黑" panose="020B0503020204020204" pitchFamily="34" charset="-122"/>
            </a:endParaRPr>
          </a:p>
          <a:p>
            <a:pPr>
              <a:defRPr/>
            </a:pPr>
            <a:r>
              <a:rPr lang="zh-CN" altLang="zh-CN" kern="0" dirty="0" smtClean="0">
                <a:solidFill>
                  <a:schemeClr val="accent2"/>
                </a:solidFill>
                <a:latin typeface="微软雅黑" panose="020B0503020204020204" pitchFamily="34" charset="-122"/>
                <a:ea typeface="微软雅黑" panose="020B0503020204020204" pitchFamily="34" charset="-122"/>
              </a:rPr>
              <a:t>对</a:t>
            </a:r>
            <a:r>
              <a:rPr lang="zh-CN" altLang="zh-CN" kern="0" dirty="0">
                <a:solidFill>
                  <a:schemeClr val="accent2"/>
                </a:solidFill>
                <a:latin typeface="微软雅黑" panose="020B0503020204020204" pitchFamily="34" charset="-122"/>
                <a:ea typeface="微软雅黑" panose="020B0503020204020204" pitchFamily="34" charset="-122"/>
              </a:rPr>
              <a:t>象</a:t>
            </a:r>
            <a:r>
              <a:rPr lang="zh-CN" altLang="zh-CN" kern="0" dirty="0">
                <a:solidFill>
                  <a:schemeClr val="accent2"/>
                </a:solidFill>
                <a:ea typeface="微软雅黑" panose="020B0503020204020204" pitchFamily="34" charset="-122"/>
              </a:rPr>
              <a:t>（</a:t>
            </a:r>
            <a:r>
              <a:rPr lang="en-US" altLang="zh-CN" kern="0" dirty="0">
                <a:solidFill>
                  <a:schemeClr val="accent2"/>
                </a:solidFill>
                <a:ea typeface="微软雅黑" panose="020B0503020204020204" pitchFamily="34" charset="-122"/>
              </a:rPr>
              <a:t>Object</a:t>
            </a:r>
            <a:r>
              <a:rPr lang="zh-CN" altLang="zh-CN" kern="0" dirty="0">
                <a:solidFill>
                  <a:schemeClr val="accent2"/>
                </a:solidFill>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对象是客观世界中概念化的实体，是类的具体</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实现。</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如一个学生、一辆汽车。</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1700" kern="0" dirty="0">
              <a:latin typeface="微软雅黑" panose="020B0503020204020204" pitchFamily="34" charset="-122"/>
              <a:ea typeface="微软雅黑" panose="020B0503020204020204" pitchFamily="34" charset="-122"/>
            </a:endParaRPr>
          </a:p>
          <a:p>
            <a:pPr marL="0" lvl="1" indent="0">
              <a:buNone/>
              <a:defRPr/>
            </a:pPr>
            <a:endParaRPr lang="en-US" altLang="zh-CN" sz="17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700" kern="0" dirty="0">
              <a:latin typeface="微软雅黑" panose="020B0503020204020204" pitchFamily="34" charset="-122"/>
              <a:ea typeface="微软雅黑" panose="020B0503020204020204" pitchFamily="34" charset="-122"/>
            </a:endParaRPr>
          </a:p>
          <a:p>
            <a:pPr marL="0" lvl="1" indent="0">
              <a:buNone/>
              <a:defRPr/>
            </a:pPr>
            <a:endParaRPr lang="en-US" altLang="zh-CN" sz="17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7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7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7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7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7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700" b="1" kern="0" dirty="0">
              <a:latin typeface="微软雅黑" panose="020B0503020204020204" pitchFamily="34" charset="-122"/>
              <a:ea typeface="微软雅黑" panose="020B0503020204020204" pitchFamily="34" charset="-122"/>
            </a:endParaRPr>
          </a:p>
        </p:txBody>
      </p:sp>
      <p:sp>
        <p:nvSpPr>
          <p:cNvPr id="8" name="TextBox 7"/>
          <p:cNvSpPr txBox="1"/>
          <p:nvPr/>
        </p:nvSpPr>
        <p:spPr>
          <a:xfrm>
            <a:off x="4695825" y="1152525"/>
            <a:ext cx="5725735"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1.5.4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面向对象模型（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Object Oriented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955705" y="2015440"/>
            <a:ext cx="3775383" cy="953770"/>
            <a:chOff x="1384200" y="2015440"/>
            <a:chExt cx="3775383" cy="953770"/>
          </a:xfrm>
        </p:grpSpPr>
        <p:cxnSp>
          <p:nvCxnSpPr>
            <p:cNvPr id="46" name="直接连接符 45"/>
            <p:cNvCxnSpPr/>
            <p:nvPr/>
          </p:nvCxnSpPr>
          <p:spPr bwMode="auto">
            <a:xfrm>
              <a:off x="2216358" y="2930709"/>
              <a:ext cx="2943225" cy="0"/>
            </a:xfrm>
            <a:prstGeom prst="line">
              <a:avLst/>
            </a:prstGeom>
            <a:noFill/>
            <a:ln w="3175" cap="flat" cmpd="sng" algn="ctr">
              <a:solidFill>
                <a:srgbClr val="F0882E"/>
              </a:solidFill>
              <a:prstDash val="sysDot"/>
              <a:headEnd type="oval" w="sm" len="sm"/>
              <a:tailEnd type="oval" w="sm" len="sm"/>
            </a:ln>
            <a:effectLst/>
          </p:spPr>
        </p:cxnSp>
        <p:sp>
          <p:nvSpPr>
            <p:cNvPr id="10243" name="矩形 36"/>
            <p:cNvSpPr/>
            <p:nvPr/>
          </p:nvSpPr>
          <p:spPr>
            <a:xfrm flipH="1">
              <a:off x="2542600" y="2305769"/>
              <a:ext cx="1914367" cy="581057"/>
            </a:xfrm>
            <a:prstGeom prst="rect">
              <a:avLst/>
            </a:prstGeom>
            <a:noFill/>
            <a:ln w="9525">
              <a:noFill/>
            </a:ln>
          </p:spPr>
          <p:txBody>
            <a:bodyPr wrap="squar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1384200" y="2015440"/>
              <a:ext cx="970915" cy="953770"/>
              <a:chOff x="1384200" y="2015440"/>
              <a:chExt cx="970915" cy="953770"/>
            </a:xfrm>
          </p:grpSpPr>
          <p:sp>
            <p:nvSpPr>
              <p:cNvPr id="51" name="圆角矩形 50"/>
              <p:cNvSpPr/>
              <p:nvPr/>
            </p:nvSpPr>
            <p:spPr>
              <a:xfrm rot="21587233">
                <a:off x="1471195" y="2015440"/>
                <a:ext cx="883920" cy="953770"/>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1.4</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52" name="圆角矩形 51"/>
              <p:cNvSpPr/>
              <p:nvPr/>
            </p:nvSpPr>
            <p:spPr>
              <a:xfrm rot="21587233">
                <a:off x="1507391" y="2054811"/>
                <a:ext cx="810895" cy="874395"/>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srgbClr val="1FA8BB"/>
                  </a:solidFill>
                  <a:latin typeface="Cambria Math" panose="02040503050406030204" pitchFamily="18" charset="0"/>
                  <a:ea typeface="汉仪综艺体简" panose="02010609000101010101" pitchFamily="49" charset="-122"/>
                </a:endParaRPr>
              </a:p>
            </p:txBody>
          </p:sp>
          <p:sp>
            <p:nvSpPr>
              <p:cNvPr id="50" name="圆角矩形 5"/>
              <p:cNvSpPr/>
              <p:nvPr/>
            </p:nvSpPr>
            <p:spPr>
              <a:xfrm rot="21587233">
                <a:off x="1384200" y="2416761"/>
                <a:ext cx="882650" cy="517525"/>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grpSp>
      <p:grpSp>
        <p:nvGrpSpPr>
          <p:cNvPr id="6" name="组合 5"/>
          <p:cNvGrpSpPr/>
          <p:nvPr/>
        </p:nvGrpSpPr>
        <p:grpSpPr>
          <a:xfrm>
            <a:off x="6328151" y="2016710"/>
            <a:ext cx="3688993" cy="952500"/>
            <a:chOff x="5756646" y="2015071"/>
            <a:chExt cx="3688993" cy="952500"/>
          </a:xfrm>
        </p:grpSpPr>
        <p:cxnSp>
          <p:nvCxnSpPr>
            <p:cNvPr id="7" name="直接连接符 51"/>
            <p:cNvCxnSpPr>
              <a:cxnSpLocks noChangeShapeType="1"/>
            </p:cNvCxnSpPr>
            <p:nvPr/>
          </p:nvCxnSpPr>
          <p:spPr bwMode="auto">
            <a:xfrm>
              <a:off x="6534164" y="2930709"/>
              <a:ext cx="2911475" cy="0"/>
            </a:xfrm>
            <a:prstGeom prst="line">
              <a:avLst/>
            </a:prstGeom>
            <a:noFill/>
            <a:ln w="3175" algn="ctr">
              <a:solidFill>
                <a:srgbClr val="F0882E"/>
              </a:solidFill>
              <a:prstDash val="sysDot"/>
              <a:round/>
              <a:headEnd type="oval" w="sm" len="sm"/>
              <a:tailEnd type="oval" w="sm" len="sm"/>
            </a:ln>
          </p:spPr>
        </p:cxnSp>
        <p:sp>
          <p:nvSpPr>
            <p:cNvPr id="10246" name="矩形 53"/>
            <p:cNvSpPr/>
            <p:nvPr/>
          </p:nvSpPr>
          <p:spPr>
            <a:xfrm flipH="1">
              <a:off x="6796761" y="2305769"/>
              <a:ext cx="2339102" cy="581057"/>
            </a:xfrm>
            <a:prstGeom prst="rect">
              <a:avLst/>
            </a:prstGeom>
            <a:noFill/>
            <a:ln w="9525">
              <a:noFill/>
            </a:ln>
          </p:spPr>
          <p:txBody>
            <a:bodyPr wrap="squar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0247" name="组合 116"/>
            <p:cNvGrpSpPr/>
            <p:nvPr/>
          </p:nvGrpSpPr>
          <p:grpSpPr>
            <a:xfrm rot="-12767">
              <a:off x="5756646" y="2015071"/>
              <a:ext cx="884238" cy="952500"/>
              <a:chOff x="1936620" y="1275606"/>
              <a:chExt cx="1296144" cy="1728192"/>
            </a:xfrm>
          </p:grpSpPr>
          <p:grpSp>
            <p:nvGrpSpPr>
              <p:cNvPr id="10262" name="组合 117"/>
              <p:cNvGrpSpPr/>
              <p:nvPr/>
            </p:nvGrpSpPr>
            <p:grpSpPr>
              <a:xfrm>
                <a:off x="1936620" y="1275606"/>
                <a:ext cx="1296142" cy="1728192"/>
                <a:chOff x="1907704" y="1275606"/>
                <a:chExt cx="1296142" cy="1728192"/>
              </a:xfrm>
            </p:grpSpPr>
            <p:sp>
              <p:nvSpPr>
                <p:cNvPr id="59" name="圆角矩形 58"/>
                <p:cNvSpPr/>
                <p:nvPr/>
              </p:nvSpPr>
              <p:spPr>
                <a:xfrm>
                  <a:off x="1907704" y="1275606"/>
                  <a:ext cx="1296143" cy="1728192"/>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1.5</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60" name="圆角矩形 59"/>
                <p:cNvSpPr/>
                <p:nvPr/>
              </p:nvSpPr>
              <p:spPr>
                <a:xfrm>
                  <a:off x="1961226" y="1347613"/>
                  <a:ext cx="1189100" cy="1584176"/>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prstClr val="white"/>
                    </a:solidFill>
                    <a:latin typeface="Cambria Math" panose="02040503050406030204" pitchFamily="18" charset="0"/>
                    <a:ea typeface="汉仪综艺体简" panose="02010609000101010101" pitchFamily="49" charset="-122"/>
                  </a:endParaRPr>
                </a:p>
              </p:txBody>
            </p:sp>
          </p:grpSp>
          <p:sp>
            <p:nvSpPr>
              <p:cNvPr id="58" name="圆角矩形 5"/>
              <p:cNvSpPr/>
              <p:nvPr/>
            </p:nvSpPr>
            <p:spPr>
              <a:xfrm>
                <a:off x="1814437" y="2064249"/>
                <a:ext cx="1293816" cy="936103"/>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grpSp>
      <p:grpSp>
        <p:nvGrpSpPr>
          <p:cNvPr id="8" name="组合 7"/>
          <p:cNvGrpSpPr/>
          <p:nvPr/>
        </p:nvGrpSpPr>
        <p:grpSpPr>
          <a:xfrm>
            <a:off x="2005409" y="3731961"/>
            <a:ext cx="4005985" cy="952500"/>
            <a:chOff x="1433904" y="3731961"/>
            <a:chExt cx="4005985" cy="952500"/>
          </a:xfrm>
        </p:grpSpPr>
        <p:cxnSp>
          <p:nvCxnSpPr>
            <p:cNvPr id="62" name="直接连接符 101"/>
            <p:cNvCxnSpPr>
              <a:cxnSpLocks noChangeShapeType="1"/>
            </p:cNvCxnSpPr>
            <p:nvPr/>
          </p:nvCxnSpPr>
          <p:spPr bwMode="auto">
            <a:xfrm>
              <a:off x="2127889" y="4646277"/>
              <a:ext cx="3312000" cy="0"/>
            </a:xfrm>
            <a:prstGeom prst="line">
              <a:avLst/>
            </a:prstGeom>
            <a:noFill/>
            <a:ln w="3175" algn="ctr">
              <a:solidFill>
                <a:srgbClr val="F0882E"/>
              </a:solidFill>
              <a:prstDash val="sysDot"/>
              <a:round/>
              <a:headEnd type="oval" w="sm" len="sm"/>
              <a:tailEnd type="oval" w="sm" len="sm"/>
            </a:ln>
          </p:spPr>
        </p:cxnSp>
        <p:grpSp>
          <p:nvGrpSpPr>
            <p:cNvPr id="10249" name="组合 121"/>
            <p:cNvGrpSpPr/>
            <p:nvPr/>
          </p:nvGrpSpPr>
          <p:grpSpPr>
            <a:xfrm rot="-12767">
              <a:off x="1433904" y="3731961"/>
              <a:ext cx="884237" cy="952500"/>
              <a:chOff x="1936620" y="1275606"/>
              <a:chExt cx="1296144" cy="1728192"/>
            </a:xfrm>
          </p:grpSpPr>
          <p:grpSp>
            <p:nvGrpSpPr>
              <p:cNvPr id="10258" name="组合 122"/>
              <p:cNvGrpSpPr/>
              <p:nvPr/>
            </p:nvGrpSpPr>
            <p:grpSpPr>
              <a:xfrm>
                <a:off x="1936620" y="1275606"/>
                <a:ext cx="1296142" cy="1728192"/>
                <a:chOff x="1907704" y="1275606"/>
                <a:chExt cx="1296142" cy="1728192"/>
              </a:xfrm>
            </p:grpSpPr>
            <p:sp>
              <p:nvSpPr>
                <p:cNvPr id="67" name="圆角矩形 66"/>
                <p:cNvSpPr/>
                <p:nvPr/>
              </p:nvSpPr>
              <p:spPr>
                <a:xfrm>
                  <a:off x="1907704" y="1275606"/>
                  <a:ext cx="1296143" cy="1728192"/>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1.6</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68" name="圆角矩形 67"/>
                <p:cNvSpPr/>
                <p:nvPr/>
              </p:nvSpPr>
              <p:spPr>
                <a:xfrm>
                  <a:off x="1961224" y="1347613"/>
                  <a:ext cx="1189103" cy="1584176"/>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prstClr val="white"/>
                    </a:solidFill>
                    <a:latin typeface="Cambria Math" panose="02040503050406030204" pitchFamily="18" charset="0"/>
                    <a:ea typeface="汉仪综艺体简" panose="02010609000101010101" pitchFamily="49" charset="-122"/>
                  </a:endParaRPr>
                </a:p>
              </p:txBody>
            </p:sp>
          </p:grpSp>
          <p:sp>
            <p:nvSpPr>
              <p:cNvPr id="66" name="圆角矩形 5"/>
              <p:cNvSpPr/>
              <p:nvPr/>
            </p:nvSpPr>
            <p:spPr>
              <a:xfrm>
                <a:off x="1814437" y="2064249"/>
                <a:ext cx="1293818" cy="936103"/>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sp>
          <p:nvSpPr>
            <p:cNvPr id="10250" name="矩形 103"/>
            <p:cNvSpPr/>
            <p:nvPr/>
          </p:nvSpPr>
          <p:spPr>
            <a:xfrm flipH="1">
              <a:off x="2401646" y="3966522"/>
              <a:ext cx="2954655" cy="581057"/>
            </a:xfrm>
            <a:prstGeom prst="rect">
              <a:avLst/>
            </a:prstGeom>
            <a:noFill/>
            <a:ln w="9525">
              <a:noFill/>
            </a:ln>
          </p:spPr>
          <p:txBody>
            <a:bodyPr wrap="non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6567211" y="3731961"/>
            <a:ext cx="3473263" cy="952500"/>
            <a:chOff x="5995706" y="3731961"/>
            <a:chExt cx="3473263" cy="952500"/>
          </a:xfrm>
        </p:grpSpPr>
        <p:cxnSp>
          <p:nvCxnSpPr>
            <p:cNvPr id="23" name="直接连接符 101"/>
            <p:cNvCxnSpPr>
              <a:cxnSpLocks noChangeShapeType="1"/>
            </p:cNvCxnSpPr>
            <p:nvPr/>
          </p:nvCxnSpPr>
          <p:spPr bwMode="auto">
            <a:xfrm>
              <a:off x="6743231" y="4646277"/>
              <a:ext cx="2725738" cy="0"/>
            </a:xfrm>
            <a:prstGeom prst="line">
              <a:avLst/>
            </a:prstGeom>
            <a:noFill/>
            <a:ln w="3175" algn="ctr">
              <a:solidFill>
                <a:srgbClr val="F0882E"/>
              </a:solidFill>
              <a:prstDash val="sysDot"/>
              <a:round/>
              <a:headEnd type="oval" w="sm" len="sm"/>
              <a:tailEnd type="oval" w="sm" len="sm"/>
            </a:ln>
          </p:spPr>
        </p:cxnSp>
        <p:grpSp>
          <p:nvGrpSpPr>
            <p:cNvPr id="10252" name="组合 121"/>
            <p:cNvGrpSpPr/>
            <p:nvPr/>
          </p:nvGrpSpPr>
          <p:grpSpPr>
            <a:xfrm rot="-12767">
              <a:off x="5995706" y="3731961"/>
              <a:ext cx="884238" cy="952500"/>
              <a:chOff x="1936620" y="1275606"/>
              <a:chExt cx="1296144" cy="1728192"/>
            </a:xfrm>
          </p:grpSpPr>
          <p:grpSp>
            <p:nvGrpSpPr>
              <p:cNvPr id="10254" name="组合 122"/>
              <p:cNvGrpSpPr/>
              <p:nvPr/>
            </p:nvGrpSpPr>
            <p:grpSpPr>
              <a:xfrm>
                <a:off x="1936620" y="1275606"/>
                <a:ext cx="1296142" cy="1728192"/>
                <a:chOff x="1907704" y="1275606"/>
                <a:chExt cx="1296142" cy="1728192"/>
              </a:xfrm>
            </p:grpSpPr>
            <p:sp>
              <p:nvSpPr>
                <p:cNvPr id="27" name="圆角矩形 66"/>
                <p:cNvSpPr/>
                <p:nvPr/>
              </p:nvSpPr>
              <p:spPr>
                <a:xfrm>
                  <a:off x="1907704" y="1275606"/>
                  <a:ext cx="1296143" cy="1728192"/>
                </a:xfrm>
                <a:prstGeom prst="roundRect">
                  <a:avLst/>
                </a:prstGeom>
                <a:solidFill>
                  <a:srgbClr val="F0882E"/>
                </a:solidFill>
                <a:ln w="25400" cap="flat" cmpd="sng" algn="ctr">
                  <a:noFill/>
                  <a:prstDash val="solid"/>
                </a:ln>
                <a:effectLst>
                  <a:outerShdw blurRad="76200" dir="13500000" sy="23000" kx="1200000" algn="br" rotWithShape="0">
                    <a:prstClr val="black">
                      <a:alpha val="20000"/>
                    </a:prstClr>
                  </a:outerShdw>
                </a:effectLst>
              </p:spPr>
              <p:txBody>
                <a:bodyPr anchor="ctr"/>
                <a:lstStyle/>
                <a:p>
                  <a:pPr algn="ctr">
                    <a:defRPr/>
                  </a:pPr>
                  <a:r>
                    <a:rPr lang="en-US" altLang="zh-CN" sz="3600" b="1" kern="0" dirty="0">
                      <a:solidFill>
                        <a:prstClr val="white"/>
                      </a:solidFill>
                      <a:latin typeface="Cambria Math" panose="02040503050406030204" pitchFamily="18" charset="0"/>
                      <a:ea typeface="汉仪综艺体简" panose="02010609000101010101" pitchFamily="49" charset="-122"/>
                    </a:rPr>
                    <a:t>1.7</a:t>
                  </a:r>
                  <a:endParaRPr lang="zh-CN" altLang="en-US" sz="3600" b="1" kern="0" dirty="0">
                    <a:solidFill>
                      <a:prstClr val="white"/>
                    </a:solidFill>
                    <a:latin typeface="Cambria Math" panose="02040503050406030204" pitchFamily="18" charset="0"/>
                    <a:ea typeface="汉仪综艺体简" panose="02010609000101010101" pitchFamily="49" charset="-122"/>
                  </a:endParaRPr>
                </a:p>
              </p:txBody>
            </p:sp>
            <p:sp>
              <p:nvSpPr>
                <p:cNvPr id="28" name="圆角矩形 67"/>
                <p:cNvSpPr/>
                <p:nvPr/>
              </p:nvSpPr>
              <p:spPr>
                <a:xfrm>
                  <a:off x="1961226" y="1347613"/>
                  <a:ext cx="1189100" cy="1584176"/>
                </a:xfrm>
                <a:prstGeom prst="roundRect">
                  <a:avLst/>
                </a:prstGeom>
                <a:noFill/>
                <a:ln w="15875" cap="flat" cmpd="sng" algn="ctr">
                  <a:solidFill>
                    <a:sysClr val="window" lastClr="FFFFFF"/>
                  </a:solidFill>
                  <a:prstDash val="solid"/>
                </a:ln>
                <a:effectLst/>
              </p:spPr>
              <p:txBody>
                <a:bodyPr anchor="ctr"/>
                <a:lstStyle/>
                <a:p>
                  <a:pPr algn="ctr">
                    <a:defRPr/>
                  </a:pPr>
                  <a:endParaRPr lang="zh-CN" altLang="en-US" b="1" kern="0">
                    <a:solidFill>
                      <a:prstClr val="white"/>
                    </a:solidFill>
                    <a:latin typeface="Cambria Math" panose="02040503050406030204" pitchFamily="18" charset="0"/>
                    <a:ea typeface="汉仪综艺体简" panose="02010609000101010101" pitchFamily="49" charset="-122"/>
                  </a:endParaRPr>
                </a:p>
              </p:txBody>
            </p:sp>
          </p:grpSp>
          <p:sp>
            <p:nvSpPr>
              <p:cNvPr id="26" name="圆角矩形 5"/>
              <p:cNvSpPr/>
              <p:nvPr/>
            </p:nvSpPr>
            <p:spPr>
              <a:xfrm>
                <a:off x="1814437" y="2064249"/>
                <a:ext cx="1293816" cy="936103"/>
              </a:xfrm>
              <a:custGeom>
                <a:avLst/>
                <a:gdLst/>
                <a:ahLst/>
                <a:cxnLst/>
                <a:rect l="l" t="t" r="r" b="b"/>
                <a:pathLst>
                  <a:path w="1292867" h="936362">
                    <a:moveTo>
                      <a:pt x="0" y="0"/>
                    </a:moveTo>
                    <a:lnTo>
                      <a:pt x="1292867" y="752847"/>
                    </a:lnTo>
                    <a:cubicBezTo>
                      <a:pt x="1277961" y="856795"/>
                      <a:pt x="1188330" y="936362"/>
                      <a:pt x="1080116" y="936362"/>
                    </a:cubicBezTo>
                    <a:lnTo>
                      <a:pt x="216028" y="936362"/>
                    </a:lnTo>
                    <a:cubicBezTo>
                      <a:pt x="96719" y="936362"/>
                      <a:pt x="0" y="839643"/>
                      <a:pt x="0" y="720334"/>
                    </a:cubicBezTo>
                    <a:close/>
                  </a:path>
                </a:pathLst>
              </a:custGeom>
              <a:solidFill>
                <a:sysClr val="window" lastClr="FFFFFF">
                  <a:alpha val="43000"/>
                </a:sysClr>
              </a:solidFill>
              <a:ln w="25400" cap="flat" cmpd="sng" algn="ctr">
                <a:noFill/>
                <a:prstDash val="solid"/>
              </a:ln>
              <a:effectLst/>
            </p:spPr>
            <p:txBody>
              <a:bodyPr anchor="ctr"/>
              <a:lstStyle/>
              <a:p>
                <a:pPr algn="ctr">
                  <a:defRPr/>
                </a:pPr>
                <a:endParaRPr lang="zh-CN" altLang="en-US" sz="6000" b="1" kern="0" dirty="0">
                  <a:solidFill>
                    <a:prstClr val="white"/>
                  </a:solidFill>
                  <a:latin typeface="Cambria Math" panose="02040503050406030204" pitchFamily="18" charset="0"/>
                  <a:ea typeface="汉仪综艺体简" panose="02010609000101010101" pitchFamily="49" charset="-122"/>
                </a:endParaRPr>
              </a:p>
            </p:txBody>
          </p:sp>
        </p:grpSp>
        <p:sp>
          <p:nvSpPr>
            <p:cNvPr id="10253" name="矩形 103"/>
            <p:cNvSpPr/>
            <p:nvPr/>
          </p:nvSpPr>
          <p:spPr>
            <a:xfrm flipH="1">
              <a:off x="6963449" y="3976013"/>
              <a:ext cx="1723549" cy="581057"/>
            </a:xfrm>
            <a:prstGeom prst="rect">
              <a:avLst/>
            </a:prstGeom>
            <a:noFill/>
            <a:ln w="9525">
              <a:noFill/>
            </a:ln>
          </p:spPr>
          <p:txBody>
            <a:bodyPr wrap="none">
              <a:spAutoFit/>
            </a:bodyPr>
            <a:lstStyle/>
            <a:p>
              <a:pPr marL="571500" lvl="1" indent="-571500">
                <a:lnSpc>
                  <a:spcPct val="150000"/>
                </a:lnSpc>
              </a:pP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0" name="标题 1"/>
          <p:cNvSpPr/>
          <p:nvPr/>
        </p:nvSpPr>
        <p:spPr>
          <a:xfrm>
            <a:off x="1102428" y="633470"/>
            <a:ext cx="1100445" cy="765175"/>
          </a:xfrm>
          <a:prstGeom prst="rect">
            <a:avLst/>
          </a:prstGeom>
          <a:noFill/>
          <a:ln w="9525">
            <a:noFill/>
          </a:ln>
        </p:spPr>
        <p:txBody>
          <a:bodyPr anchor="ctr"/>
          <a:lstStyle/>
          <a:p>
            <a:pPr marL="571500" indent="-571500"/>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rPr>
              <a:t>目录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31"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2" name="直接连接符 31"/>
          <p:cNvCxnSpPr/>
          <p:nvPr/>
        </p:nvCxnSpPr>
        <p:spPr>
          <a:xfrm>
            <a:off x="649366" y="740311"/>
            <a:ext cx="209678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30"/>
                                        </p:tgtEl>
                                      </p:cBhvr>
                                    </p:animEffect>
                                    <p:animScale>
                                      <p:cBhvr>
                                        <p:cTn id="7" dur="250" autoRev="1"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矩形 4"/>
          <p:cNvSpPr/>
          <p:nvPr/>
        </p:nvSpPr>
        <p:spPr>
          <a:xfrm>
            <a:off x="1757363" y="2360563"/>
            <a:ext cx="8677275" cy="3662541"/>
          </a:xfrm>
          <a:prstGeom prst="rect">
            <a:avLst/>
          </a:prstGeom>
        </p:spPr>
        <p:txBody>
          <a:bodyPr wrap="square">
            <a:spAutoFit/>
          </a:bodyPr>
          <a:lstStyle/>
          <a:p>
            <a:pPr>
              <a:defRPr/>
            </a:pPr>
            <a:r>
              <a:rPr lang="zh-CN" altLang="zh-CN" sz="2400" kern="0" dirty="0" smtClean="0">
                <a:solidFill>
                  <a:schemeClr val="accent2"/>
                </a:solidFill>
                <a:latin typeface="微软雅黑" panose="020B0503020204020204" pitchFamily="34" charset="-122"/>
                <a:ea typeface="微软雅黑" panose="020B0503020204020204" pitchFamily="34" charset="-122"/>
              </a:rPr>
              <a:t>封装（</a:t>
            </a:r>
            <a:r>
              <a:rPr lang="en-US" altLang="zh-CN" sz="2400" kern="0" dirty="0" smtClean="0">
                <a:solidFill>
                  <a:schemeClr val="accent2"/>
                </a:solidFill>
                <a:latin typeface="微软雅黑" panose="020B0503020204020204" pitchFamily="34" charset="-122"/>
                <a:ea typeface="微软雅黑" panose="020B0503020204020204" pitchFamily="34" charset="-122"/>
              </a:rPr>
              <a:t>Encapsulation</a:t>
            </a:r>
            <a:r>
              <a:rPr lang="zh-CN" altLang="zh-CN" sz="2400" kern="0" dirty="0" smtClean="0">
                <a:solidFill>
                  <a:schemeClr val="accent2"/>
                </a:solidFill>
                <a:latin typeface="微软雅黑" panose="020B0503020204020204" pitchFamily="34" charset="-122"/>
                <a:ea typeface="微软雅黑" panose="020B0503020204020204" pitchFamily="34" charset="-122"/>
              </a:rPr>
              <a:t>）：</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利用抽象数据类型将数据和数据的操作结合</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在一起，使其构成一个不可分割的独立实体，尽可能隐藏内部的细节，只保</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留一些对外接口，使之与外部发生联系。</a:t>
            </a:r>
            <a:endPar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sz="2400" kern="0" dirty="0" smtClean="0">
              <a:solidFill>
                <a:schemeClr val="accent2"/>
              </a:solidFill>
              <a:latin typeface="微软雅黑" panose="020B0503020204020204" pitchFamily="34" charset="-122"/>
              <a:ea typeface="微软雅黑" panose="020B0503020204020204" pitchFamily="34" charset="-122"/>
            </a:endParaRPr>
          </a:p>
          <a:p>
            <a:pPr>
              <a:defRPr/>
            </a:pPr>
            <a:r>
              <a:rPr lang="zh-CN" altLang="zh-CN" sz="2400" kern="0" dirty="0" smtClean="0">
                <a:solidFill>
                  <a:schemeClr val="accent2"/>
                </a:solidFill>
                <a:latin typeface="微软雅黑" panose="020B0503020204020204" pitchFamily="34" charset="-122"/>
                <a:ea typeface="微软雅黑" panose="020B0503020204020204" pitchFamily="34" charset="-122"/>
              </a:rPr>
              <a:t>继承（</a:t>
            </a:r>
            <a:r>
              <a:rPr lang="en-US" altLang="zh-CN" sz="2400" kern="0" dirty="0" smtClean="0">
                <a:solidFill>
                  <a:schemeClr val="accent2"/>
                </a:solidFill>
                <a:latin typeface="微软雅黑" panose="020B0503020204020204" pitchFamily="34" charset="-122"/>
                <a:ea typeface="微软雅黑" panose="020B0503020204020204" pitchFamily="34" charset="-122"/>
              </a:rPr>
              <a:t>Inheritance</a:t>
            </a:r>
            <a:r>
              <a:rPr lang="zh-CN" altLang="zh-CN" sz="2400" kern="0" dirty="0" smtClean="0">
                <a:solidFill>
                  <a:schemeClr val="accent2"/>
                </a:solidFill>
                <a:latin typeface="微软雅黑" panose="020B0503020204020204" pitchFamily="34" charset="-122"/>
                <a:ea typeface="微软雅黑" panose="020B0503020204020204" pitchFamily="34" charset="-122"/>
              </a:rPr>
              <a:t>）：</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在一个现有类的基础上去构建一个新的类，构建</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出来的新类被称作子类或派生类，现有类被称作父类或基类，子类会自动拥</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有父类所有可继承的属性和方法。</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4695825" y="1152525"/>
            <a:ext cx="5725735"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1.5.4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面向对象模型（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Object Oriented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2212976" y="2184402"/>
            <a:ext cx="8769349" cy="37496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en-US" altLang="zh-CN" b="1" kern="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b="1" kern="0" dirty="0">
                <a:solidFill>
                  <a:schemeClr val="tx1">
                    <a:lumMod val="65000"/>
                    <a:lumOff val="35000"/>
                  </a:schemeClr>
                </a:solidFill>
                <a:latin typeface="微软雅黑" panose="020B0503020204020204" pitchFamily="34" charset="-122"/>
                <a:ea typeface="微软雅黑" panose="020B0503020204020204" pitchFamily="34" charset="-122"/>
              </a:rPr>
              <a:t>、面向对象数据模型的</a:t>
            </a:r>
            <a:r>
              <a:rPr lang="zh-CN" altLang="zh-CN" sz="2400" kern="0" dirty="0">
                <a:solidFill>
                  <a:schemeClr val="accent2"/>
                </a:solidFill>
                <a:latin typeface="微软雅黑" panose="020B0503020204020204" pitchFamily="34" charset="-122"/>
                <a:ea typeface="微软雅黑" panose="020B0503020204020204" pitchFamily="34" charset="-122"/>
              </a:rPr>
              <a:t>优点</a:t>
            </a:r>
            <a:r>
              <a:rPr lang="zh-CN" altLang="zh-CN" b="1" kern="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适合处理的数据类型丰富，如图片、声音、视频、文本、数字等</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开发效率高。面向对象模型提供强大的特性，如封装、继承、多</a:t>
            </a: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态等，这样允许开发者不编写特定对象的代码就可以构成对象并提供解决方</a:t>
            </a:r>
            <a:endPar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案</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，有效地提高了开发效率。</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提高了数据访问的性能。</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b="1" kern="0" dirty="0">
              <a:latin typeface="微软雅黑" panose="020B0503020204020204" pitchFamily="34" charset="-122"/>
              <a:ea typeface="微软雅黑" panose="020B0503020204020204" pitchFamily="34" charset="-122"/>
            </a:endParaRPr>
          </a:p>
        </p:txBody>
      </p:sp>
      <p:sp>
        <p:nvSpPr>
          <p:cNvPr id="6" name="矩形 5"/>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695825" y="1152525"/>
            <a:ext cx="5725735"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1.5.4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面向对象模型（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Object Oriented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 calcmode="lin" valueType="num">
                                      <p:cBhvr additive="base">
                                        <p:cTn id="12"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 calcmode="lin" valueType="num">
                                      <p:cBhvr additive="base">
                                        <p:cTn id="17"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nodeType="afterEffect">
                                  <p:stCondLst>
                                    <p:cond delay="0"/>
                                  </p:stCondLst>
                                  <p:childTnLst>
                                    <p:set>
                                      <p:cBhvr>
                                        <p:cTn id="21" dur="1" fill="hold">
                                          <p:stCondLst>
                                            <p:cond delay="0"/>
                                          </p:stCondLst>
                                        </p:cTn>
                                        <p:tgtEl>
                                          <p:spTgt spid="15362">
                                            <p:txEl>
                                              <p:pRg st="3" end="3"/>
                                            </p:txEl>
                                          </p:spTgt>
                                        </p:tgtEl>
                                        <p:attrNameLst>
                                          <p:attrName>style.visibility</p:attrName>
                                        </p:attrNameLst>
                                      </p:cBhvr>
                                      <p:to>
                                        <p:strVal val="visible"/>
                                      </p:to>
                                    </p:set>
                                    <p:anim calcmode="lin" valueType="num">
                                      <p:cBhvr additive="base">
                                        <p:cTn id="22"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4" fill="hold" nodeType="afterEffect">
                                  <p:stCondLst>
                                    <p:cond delay="0"/>
                                  </p:stCondLst>
                                  <p:childTnLst>
                                    <p:set>
                                      <p:cBhvr>
                                        <p:cTn id="26" dur="1" fill="hold">
                                          <p:stCondLst>
                                            <p:cond delay="0"/>
                                          </p:stCondLst>
                                        </p:cTn>
                                        <p:tgtEl>
                                          <p:spTgt spid="15362">
                                            <p:txEl>
                                              <p:pRg st="4" end="4"/>
                                            </p:txEl>
                                          </p:spTgt>
                                        </p:tgtEl>
                                        <p:attrNameLst>
                                          <p:attrName>style.visibility</p:attrName>
                                        </p:attrNameLst>
                                      </p:cBhvr>
                                      <p:to>
                                        <p:strVal val="visible"/>
                                      </p:to>
                                    </p:set>
                                    <p:anim calcmode="lin" valueType="num">
                                      <p:cBhvr additive="base">
                                        <p:cTn id="27"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2008188" y="2352675"/>
            <a:ext cx="8175625" cy="36052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buFont typeface="Arial" panose="020B0604020202020204" pitchFamily="34" charset="0"/>
              <a:buChar char="─"/>
              <a:defRPr/>
            </a:pPr>
            <a:r>
              <a:rPr lang="en-US" altLang="zh-CN" b="1" kern="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b="1" kern="0" dirty="0">
                <a:solidFill>
                  <a:schemeClr val="tx1">
                    <a:lumMod val="65000"/>
                    <a:lumOff val="35000"/>
                  </a:schemeClr>
                </a:solidFill>
                <a:latin typeface="微软雅黑" panose="020B0503020204020204" pitchFamily="34" charset="-122"/>
                <a:ea typeface="微软雅黑" panose="020B0503020204020204" pitchFamily="34" charset="-122"/>
              </a:rPr>
              <a:t>、面向对象数据模型的</a:t>
            </a:r>
            <a:r>
              <a:rPr lang="zh-CN" altLang="zh-CN" sz="2400" kern="0" dirty="0">
                <a:solidFill>
                  <a:schemeClr val="accent2"/>
                </a:solidFill>
                <a:latin typeface="微软雅黑" panose="020B0503020204020204" pitchFamily="34" charset="-122"/>
                <a:ea typeface="微软雅黑" panose="020B0503020204020204" pitchFamily="34" charset="-122"/>
              </a:rPr>
              <a:t>缺点</a:t>
            </a:r>
            <a:r>
              <a:rPr lang="zh-CN" altLang="zh-CN" sz="1800" b="1" kern="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800" b="1"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没有准确的定义。该模型很难提供一个准确的定义来说明面向对象</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DBMS</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应建成什么样。</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维护起来比较麻烦。当对象的定义被改变和移植数据库时，操作起来比较困难。</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不适合所有应用。该模型更适合于需要管理数据对象之间存在复杂关系的应用，并不是适合所有应用。</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0" lvl="1" indent="0">
              <a:buNone/>
              <a:defRPr/>
            </a:pPr>
            <a:endParaRPr lang="en-US"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2200" b="1" kern="0" dirty="0">
              <a:latin typeface="微软雅黑" panose="020B0503020204020204" pitchFamily="34" charset="-122"/>
              <a:ea typeface="微软雅黑" panose="020B0503020204020204" pitchFamily="34" charset="-122"/>
            </a:endParaRPr>
          </a:p>
        </p:txBody>
      </p:sp>
      <p:sp>
        <p:nvSpPr>
          <p:cNvPr id="8" name="矩形 7"/>
          <p:cNvSpPr/>
          <p:nvPr/>
        </p:nvSpPr>
        <p:spPr>
          <a:xfrm>
            <a:off x="944605" y="844033"/>
            <a:ext cx="2808245" cy="461665"/>
          </a:xfrm>
          <a:prstGeom prst="rect">
            <a:avLst/>
          </a:prstGeom>
        </p:spPr>
        <p:txBody>
          <a:bodyPr wrap="square">
            <a:spAutoFit/>
          </a:bodyPr>
          <a:lstStyle/>
          <a:p>
            <a:pPr lvl="0" eaLnBrk="0" fontAlgn="base" hangingPunct="0">
              <a:lnSpc>
                <a:spcPct val="100000"/>
              </a:lnSpc>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1.5</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4695825" y="1152525"/>
            <a:ext cx="5725735"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1.5.4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面向对象模型（</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Object Oriented Model</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9415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10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18" dur="1000" fill="hold"/>
                                        <p:tgtEl>
                                          <p:spTgt spid="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
                                            <p:txEl>
                                              <p:pRg st="2" end="2"/>
                                            </p:txEl>
                                          </p:spTgt>
                                        </p:tgtEl>
                                      </p:cBhvr>
                                    </p:animEffect>
                                  </p:childTnLst>
                                </p:cTn>
                              </p:par>
                              <p:par>
                                <p:cTn id="20" presetID="29"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a:spLocks noGrp="1"/>
          </p:cNvSpPr>
          <p:nvPr/>
        </p:nvSpPr>
        <p:spPr bwMode="auto">
          <a:xfrm>
            <a:off x="1682751" y="2105025"/>
            <a:ext cx="8826498" cy="27051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dirty="0">
                <a:solidFill>
                  <a:schemeClr val="accent2"/>
                </a:solidFill>
              </a:rPr>
              <a:t>范式（</a:t>
            </a:r>
            <a:r>
              <a:rPr lang="en-US" altLang="zh-CN" dirty="0">
                <a:solidFill>
                  <a:schemeClr val="accent2"/>
                </a:solidFill>
              </a:rPr>
              <a:t>Normal Form</a:t>
            </a:r>
            <a:r>
              <a:rPr lang="zh-CN" altLang="zh-CN" dirty="0">
                <a:solidFill>
                  <a:schemeClr val="accent2"/>
                </a:solidFill>
              </a:rPr>
              <a:t>）</a:t>
            </a:r>
            <a:r>
              <a:rPr lang="zh-CN" altLang="zh-CN" sz="2000" dirty="0">
                <a:solidFill>
                  <a:schemeClr val="tx1">
                    <a:lumMod val="65000"/>
                    <a:lumOff val="35000"/>
                  </a:schemeClr>
                </a:solidFill>
              </a:rPr>
              <a:t>是符合某一种级别的关系模式的集合，是衡量关系模式规范化程度的标准，符合标准的关系才是规范化的。范式可以分为多个等级：第一范式（1NF）、第二范式（２NF）、第三范式（３NF）、BC范式（BCNF）、第四范式等。</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36845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TextBox 15"/>
          <p:cNvSpPr txBox="1"/>
          <p:nvPr/>
        </p:nvSpPr>
        <p:spPr>
          <a:xfrm>
            <a:off x="4695825" y="1057275"/>
            <a:ext cx="2856872" cy="830997"/>
          </a:xfrm>
          <a:prstGeom prst="rect">
            <a:avLst/>
          </a:prstGeom>
          <a:noFill/>
        </p:spPr>
        <p:txBody>
          <a:bodyPr wrap="none" rtlCol="0">
            <a:spAutoFit/>
          </a:bodyPr>
          <a:lstStyle/>
          <a:p>
            <a:pPr marL="342900" lvl="2" indent="-342900" fontAlgn="base">
              <a:lnSpc>
                <a:spcPct val="150000"/>
              </a:lnSpc>
              <a:spcBef>
                <a:spcPct val="20000"/>
              </a:spcBef>
              <a:spcAft>
                <a:spcPct val="0"/>
              </a:spcAft>
              <a:defRPr/>
            </a:pP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1.6关系数据库的规范化</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内容占位符 2"/>
          <p:cNvSpPr>
            <a:spLocks noGrp="1"/>
          </p:cNvSpPr>
          <p:nvPr/>
        </p:nvSpPr>
        <p:spPr bwMode="auto">
          <a:xfrm>
            <a:off x="1781175" y="2152649"/>
            <a:ext cx="8629650" cy="207645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如</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果关系模式R中所有的属性都是不可分解的，则称该关系模式R满足第一范式（First Normal Form），简称1NF，记作R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Symbol" panose="05050102010706020507" pitchFamily="18" charset="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1NF。</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kern="0" dirty="0"/>
          </a:p>
          <a:p>
            <a:pPr marL="342900" lvl="1" indent="-342900">
              <a:buFont typeface="Arial" panose="020B0604020202020204" pitchFamily="34" charset="0"/>
              <a:buChar char="─"/>
              <a:defRPr/>
            </a:pPr>
            <a:endParaRPr lang="en-US" altLang="zh-CN" kern="0" dirty="0"/>
          </a:p>
          <a:p>
            <a:pPr marL="0" lvl="1" indent="0">
              <a:buNone/>
              <a:defRPr/>
            </a:pPr>
            <a:endParaRPr lang="en-US" altLang="zh-CN" kern="0" dirty="0"/>
          </a:p>
          <a:p>
            <a:pPr marL="342900" lvl="1" indent="-342900">
              <a:buFont typeface="Arial" panose="020B0604020202020204" pitchFamily="34" charset="0"/>
              <a:buChar char="─"/>
              <a:defRPr/>
            </a:pPr>
            <a:endParaRPr lang="zh-CN" altLang="zh-CN" kern="0" dirty="0"/>
          </a:p>
          <a:p>
            <a:pPr marL="0" lvl="1" indent="0">
              <a:buNone/>
              <a:defRPr/>
            </a:pPr>
            <a:endParaRPr lang="en-US" altLang="zh-CN" kern="0" dirty="0"/>
          </a:p>
          <a:p>
            <a:pPr marL="342900" lvl="1" indent="-342900">
              <a:buFont typeface="Arial" panose="020B0604020202020204" pitchFamily="34" charset="0"/>
              <a:buChar char="─"/>
              <a:defRPr/>
            </a:pPr>
            <a:endParaRPr lang="zh-CN" altLang="zh-CN" kern="0" dirty="0"/>
          </a:p>
          <a:p>
            <a:pPr marL="342900" lvl="1" indent="-342900">
              <a:buFont typeface="Arial" panose="020B0604020202020204" pitchFamily="34" charset="0"/>
              <a:buChar char="─"/>
              <a:defRPr/>
            </a:pPr>
            <a:endParaRPr lang="zh-CN" altLang="zh-CN" kern="0" dirty="0"/>
          </a:p>
          <a:p>
            <a:pPr marL="342900" lvl="1" indent="-342900">
              <a:lnSpc>
                <a:spcPct val="200000"/>
              </a:lnSpc>
              <a:buFont typeface="Arial" panose="020B0604020202020204" pitchFamily="34" charset="0"/>
              <a:buChar char="─"/>
              <a:defRPr/>
            </a:pPr>
            <a:endParaRPr lang="zh-CN" altLang="zh-CN" kern="0" dirty="0"/>
          </a:p>
          <a:p>
            <a:pPr marL="342900" lvl="1" indent="-342900">
              <a:lnSpc>
                <a:spcPct val="200000"/>
              </a:lnSpc>
              <a:buFont typeface="Arial" panose="020B0604020202020204" pitchFamily="34" charset="0"/>
              <a:buChar char="─"/>
              <a:defRPr/>
            </a:pPr>
            <a:endParaRPr lang="zh-CN" altLang="zh-CN" kern="0" dirty="0"/>
          </a:p>
          <a:p>
            <a:pPr marL="342900" lvl="1" indent="-342900">
              <a:lnSpc>
                <a:spcPct val="200000"/>
              </a:lnSpc>
              <a:buFont typeface="Arial" panose="020B0604020202020204" pitchFamily="34" charset="0"/>
              <a:buChar char="─"/>
              <a:defRPr/>
            </a:pPr>
            <a:endParaRPr lang="en-US" altLang="zh-CN" kern="0" dirty="0"/>
          </a:p>
          <a:p>
            <a:pPr marL="342900" lvl="1" indent="-342900">
              <a:lnSpc>
                <a:spcPct val="200000"/>
              </a:lnSpc>
              <a:buFont typeface="Arial" panose="020B0604020202020204" pitchFamily="34" charset="0"/>
              <a:buChar char="─"/>
              <a:defRPr/>
            </a:pPr>
            <a:endParaRPr lang="en-US" altLang="zh-CN" b="1" kern="0" dirty="0"/>
          </a:p>
        </p:txBody>
      </p:sp>
      <p:sp>
        <p:nvSpPr>
          <p:cNvPr id="12" name="TextBox 11"/>
          <p:cNvSpPr txBox="1"/>
          <p:nvPr/>
        </p:nvSpPr>
        <p:spPr>
          <a:xfrm>
            <a:off x="4695825" y="1057275"/>
            <a:ext cx="2834430" cy="830997"/>
          </a:xfrm>
          <a:prstGeom prst="rect">
            <a:avLst/>
          </a:prstGeom>
          <a:noFill/>
        </p:spPr>
        <p:txBody>
          <a:bodyPr wrap="none" rtlCol="0">
            <a:spAutoFit/>
          </a:bodyPr>
          <a:lstStyle/>
          <a:p>
            <a:pPr marL="342900" lvl="2" indent="-342900" fontAlgn="base">
              <a:lnSpc>
                <a:spcPct val="150000"/>
              </a:lnSpc>
              <a:spcBef>
                <a:spcPct val="20000"/>
              </a:spcBef>
              <a:spcAft>
                <a:spcPct val="0"/>
              </a:spcAft>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1.6.1</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第一范式（</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1NF</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15"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7" name="直接连接符 16"/>
          <p:cNvCxnSpPr/>
          <p:nvPr/>
        </p:nvCxnSpPr>
        <p:spPr>
          <a:xfrm>
            <a:off x="649366" y="740311"/>
            <a:ext cx="36273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1000" fill="hold"/>
                                        <p:tgtEl>
                                          <p:spTgt spid="16">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285365" y="2126623"/>
            <a:ext cx="684530" cy="778510"/>
          </a:xfrm>
          <a:prstGeom prst="flowChartDelay">
            <a:avLst/>
          </a:prstGeom>
          <a:solidFill>
            <a:srgbClr val="F088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 Box 3"/>
          <p:cNvSpPr txBox="1"/>
          <p:nvPr/>
        </p:nvSpPr>
        <p:spPr>
          <a:xfrm>
            <a:off x="3300730" y="2326013"/>
            <a:ext cx="6466840" cy="707886"/>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表1-2中联系方式属性可以再分成</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系别</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和</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班级</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两个属性，不符合1NF的要求，如何将该表规范成1NF呢？</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文本框 1"/>
          <p:cNvSpPr txBox="1"/>
          <p:nvPr/>
        </p:nvSpPr>
        <p:spPr>
          <a:xfrm>
            <a:off x="2298065" y="2388878"/>
            <a:ext cx="659130" cy="368300"/>
          </a:xfrm>
          <a:prstGeom prst="rect">
            <a:avLst/>
          </a:prstGeom>
          <a:noFill/>
        </p:spPr>
        <p:txBody>
          <a:bodyPr wrap="square" rtlCol="0">
            <a:spAutoFit/>
          </a:bodyPr>
          <a:lstStyle/>
          <a:p>
            <a:r>
              <a:rPr lang="zh-CN" altLang="zh-CN" b="1" dirty="0">
                <a:solidFill>
                  <a:schemeClr val="bg1"/>
                </a:solidFill>
              </a:rPr>
              <a:t>实例</a:t>
            </a:r>
            <a:endParaRPr lang="zh-CN" altLang="zh-CN" b="1" dirty="0">
              <a:solidFill>
                <a:schemeClr val="bg1"/>
              </a:solidFill>
            </a:endParaRPr>
          </a:p>
        </p:txBody>
      </p:sp>
      <p:pic>
        <p:nvPicPr>
          <p:cNvPr id="9" name="图片 8"/>
          <p:cNvPicPr>
            <a:picLocks noChangeAspect="1"/>
          </p:cNvPicPr>
          <p:nvPr/>
        </p:nvPicPr>
        <p:blipFill>
          <a:blip r:embed="rId1" cstate="print"/>
          <a:stretch>
            <a:fillRect/>
          </a:stretch>
        </p:blipFill>
        <p:spPr>
          <a:xfrm>
            <a:off x="3531574" y="3394293"/>
            <a:ext cx="5542788" cy="1532665"/>
          </a:xfrm>
          <a:prstGeom prst="rect">
            <a:avLst/>
          </a:prstGeom>
        </p:spPr>
      </p:pic>
      <p:sp>
        <p:nvSpPr>
          <p:cNvPr id="22"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3" name="直接连接符 22"/>
          <p:cNvCxnSpPr/>
          <p:nvPr/>
        </p:nvCxnSpPr>
        <p:spPr>
          <a:xfrm>
            <a:off x="649366" y="740311"/>
            <a:ext cx="363688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childTnLst>
                          </p:cTn>
                        </p:par>
                        <p:par>
                          <p:cTn id="16" fill="hold">
                            <p:stCondLst>
                              <p:cond delay="2000"/>
                            </p:stCondLst>
                            <p:childTnLst>
                              <p:par>
                                <p:cTn id="17" presetID="29" presetClass="entr" presetSubtype="0" fill="hold" grpId="1"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ppt_x</p:attrName>
                                        </p:attrNameLst>
                                      </p:cBhvr>
                                      <p:tavLst>
                                        <p:tav tm="0">
                                          <p:val>
                                            <p:strVal val="#ppt_x-.2"/>
                                          </p:val>
                                        </p:tav>
                                        <p:tav tm="100000">
                                          <p:val>
                                            <p:strVal val="#ppt_x"/>
                                          </p:val>
                                        </p:tav>
                                      </p:tavLst>
                                    </p:anim>
                                    <p:anim calcmode="lin" valueType="num">
                                      <p:cBhvr>
                                        <p:cTn id="2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6" grpId="1"/>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stretch>
            <a:fillRect/>
          </a:stretch>
        </p:blipFill>
        <p:spPr>
          <a:xfrm>
            <a:off x="2216650" y="1799424"/>
            <a:ext cx="5974878" cy="1564599"/>
          </a:xfrm>
          <a:prstGeom prst="rect">
            <a:avLst/>
          </a:prstGeom>
        </p:spPr>
      </p:pic>
      <p:pic>
        <p:nvPicPr>
          <p:cNvPr id="14" name="图片 13"/>
          <p:cNvPicPr>
            <a:picLocks noChangeAspect="1"/>
          </p:cNvPicPr>
          <p:nvPr/>
        </p:nvPicPr>
        <p:blipFill>
          <a:blip r:embed="rId2" cstate="print"/>
          <a:stretch>
            <a:fillRect/>
          </a:stretch>
        </p:blipFill>
        <p:spPr>
          <a:xfrm>
            <a:off x="2236124" y="4228818"/>
            <a:ext cx="2962275" cy="1409700"/>
          </a:xfrm>
          <a:prstGeom prst="rect">
            <a:avLst/>
          </a:prstGeom>
        </p:spPr>
      </p:pic>
      <p:pic>
        <p:nvPicPr>
          <p:cNvPr id="15" name="图片 14"/>
          <p:cNvPicPr>
            <a:picLocks noChangeAspect="1"/>
          </p:cNvPicPr>
          <p:nvPr/>
        </p:nvPicPr>
        <p:blipFill>
          <a:blip r:embed="rId3" cstate="print"/>
          <a:stretch>
            <a:fillRect/>
          </a:stretch>
        </p:blipFill>
        <p:spPr>
          <a:xfrm>
            <a:off x="5436870" y="4300636"/>
            <a:ext cx="3638550" cy="1266825"/>
          </a:xfrm>
          <a:prstGeom prst="rect">
            <a:avLst/>
          </a:prstGeom>
        </p:spPr>
      </p:pic>
      <p:sp>
        <p:nvSpPr>
          <p:cNvPr id="16" name="矩形 15"/>
          <p:cNvSpPr/>
          <p:nvPr/>
        </p:nvSpPr>
        <p:spPr>
          <a:xfrm>
            <a:off x="4268830" y="3625334"/>
            <a:ext cx="2303836" cy="400110"/>
          </a:xfrm>
          <a:prstGeom prst="rect">
            <a:avLst/>
          </a:prstGeom>
        </p:spPr>
        <p:txBody>
          <a:bodyPr wrap="none">
            <a:spAutoFit/>
          </a:bodyPr>
          <a:lstStyle/>
          <a:p>
            <a:pPr lvl="0" eaLnBrk="0" fontAlgn="base" hangingPunct="0">
              <a:lnSpc>
                <a:spcPct val="100000"/>
              </a:lnSpc>
              <a:spcAft>
                <a:spcPct val="0"/>
              </a:spcAft>
              <a:defRPr/>
            </a:pPr>
            <a:r>
              <a:rPr lang="en-US" altLang="zh-CN" sz="2000" dirty="0" smtClean="0">
                <a:solidFill>
                  <a:schemeClr val="tx1">
                    <a:lumMod val="65000"/>
                    <a:lumOff val="35000"/>
                  </a:schemeClr>
                </a:solidFill>
              </a:rPr>
              <a:t>1.5</a:t>
            </a:r>
            <a:r>
              <a:rPr lang="zh-CN" altLang="en-US" sz="2000" dirty="0" smtClean="0">
                <a:solidFill>
                  <a:schemeClr val="tx1">
                    <a:lumMod val="65000"/>
                    <a:lumOff val="35000"/>
                  </a:schemeClr>
                </a:solidFill>
              </a:rPr>
              <a:t>常见的数据模型</a:t>
            </a:r>
            <a:endParaRPr lang="zh-CN" altLang="en-US" sz="2000" dirty="0">
              <a:solidFill>
                <a:schemeClr val="tx1">
                  <a:lumMod val="65000"/>
                  <a:lumOff val="35000"/>
                </a:schemeClr>
              </a:solidFill>
            </a:endParaRPr>
          </a:p>
        </p:txBody>
      </p:sp>
      <p:sp>
        <p:nvSpPr>
          <p:cNvPr id="13" name="矩形 12"/>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MH_Others_1"/>
          <p:cNvSpPr/>
          <p:nvPr>
            <p:custDataLst>
              <p:tags r:id="rId4"/>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8" name="直接连接符 17"/>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4)">
                                      <p:cBhvr>
                                        <p:cTn id="12" dur="2000"/>
                                        <p:tgtEl>
                                          <p:spTgt spid="14"/>
                                        </p:tgtEl>
                                      </p:cBhvr>
                                    </p:animEffect>
                                  </p:childTnLst>
                                </p:cTn>
                              </p:par>
                              <p:par>
                                <p:cTn id="13" presetID="21"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heel(4)">
                                      <p:cBhvr>
                                        <p:cTn id="1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a:spLocks noGrp="1"/>
          </p:cNvSpPr>
          <p:nvPr/>
        </p:nvSpPr>
        <p:spPr bwMode="auto">
          <a:xfrm>
            <a:off x="1681163" y="2238375"/>
            <a:ext cx="8829675" cy="176212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sz="1800" dirty="0" smtClean="0">
                <a:solidFill>
                  <a:schemeClr val="tx1">
                    <a:lumMod val="65000"/>
                    <a:lumOff val="35000"/>
                  </a:schemeClr>
                </a:solidFill>
              </a:rPr>
              <a:t>如</a:t>
            </a:r>
            <a:r>
              <a:rPr lang="zh-CN" altLang="zh-CN" sz="1800" dirty="0">
                <a:solidFill>
                  <a:schemeClr val="tx1">
                    <a:lumMod val="65000"/>
                    <a:lumOff val="35000"/>
                  </a:schemeClr>
                </a:solidFill>
              </a:rPr>
              <a:t>果一个关系模式R</a:t>
            </a:r>
            <a:r>
              <a:rPr lang="zh-CN" altLang="zh-CN" sz="1800" dirty="0">
                <a:solidFill>
                  <a:schemeClr val="tx1">
                    <a:lumMod val="65000"/>
                    <a:lumOff val="35000"/>
                  </a:schemeClr>
                </a:solidFill>
                <a:sym typeface="Symbol" panose="05050102010706020507" pitchFamily="18" charset="2"/>
              </a:rPr>
              <a:t></a:t>
            </a:r>
            <a:r>
              <a:rPr lang="zh-CN" altLang="zh-CN" sz="1800" dirty="0">
                <a:solidFill>
                  <a:schemeClr val="tx1">
                    <a:lumMod val="65000"/>
                    <a:lumOff val="35000"/>
                  </a:schemeClr>
                </a:solidFill>
              </a:rPr>
              <a:t>1NF，且R中的每一个非主属性都完全函数依赖于码，则称该关系模式R满足第二范式（Second Normal Form），简称2NF，记作R</a:t>
            </a:r>
            <a:r>
              <a:rPr lang="zh-CN" altLang="zh-CN" sz="1800" dirty="0">
                <a:solidFill>
                  <a:schemeClr val="tx1">
                    <a:lumMod val="65000"/>
                    <a:lumOff val="35000"/>
                  </a:schemeClr>
                </a:solidFill>
                <a:sym typeface="Symbol" panose="05050102010706020507" pitchFamily="18" charset="2"/>
              </a:rPr>
              <a:t></a:t>
            </a:r>
            <a:r>
              <a:rPr lang="zh-CN" altLang="zh-CN" sz="1800" dirty="0">
                <a:solidFill>
                  <a:schemeClr val="tx1">
                    <a:lumMod val="65000"/>
                    <a:lumOff val="35000"/>
                  </a:schemeClr>
                </a:solidFill>
              </a:rPr>
              <a:t>2NF</a:t>
            </a:r>
            <a:r>
              <a:rPr lang="zh-CN" altLang="zh-CN" dirty="0">
                <a:solidFill>
                  <a:schemeClr val="tx1">
                    <a:lumMod val="65000"/>
                    <a:lumOff val="35000"/>
                  </a:schemeClr>
                </a:solidFill>
              </a:rPr>
              <a:t>。</a:t>
            </a: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6"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7" name="直接连接符 6"/>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4695825" y="1057275"/>
            <a:ext cx="2795958" cy="830997"/>
          </a:xfrm>
          <a:prstGeom prst="rect">
            <a:avLst/>
          </a:prstGeom>
          <a:noFill/>
        </p:spPr>
        <p:txBody>
          <a:bodyPr wrap="none" rtlCol="0">
            <a:spAutoFit/>
          </a:bodyPr>
          <a:lstStyle/>
          <a:p>
            <a:pPr marL="342900" lvl="2" indent="-342900" fontAlgn="base">
              <a:lnSpc>
                <a:spcPct val="150000"/>
              </a:lnSpc>
              <a:spcBef>
                <a:spcPct val="20000"/>
              </a:spcBef>
              <a:spcAft>
                <a:spcPct val="0"/>
              </a:spcAft>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1.6.2</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第</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二</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范式（</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2NF</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030021" y="2212660"/>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9"/>
          <p:cNvSpPr txBox="1"/>
          <p:nvPr/>
        </p:nvSpPr>
        <p:spPr>
          <a:xfrm>
            <a:off x="2038278" y="2417765"/>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8" name="Text Box 3"/>
          <p:cNvSpPr txBox="1"/>
          <p:nvPr/>
        </p:nvSpPr>
        <p:spPr>
          <a:xfrm>
            <a:off x="2815672" y="2365015"/>
            <a:ext cx="6560656" cy="400110"/>
          </a:xfrm>
          <a:prstGeom prst="rect">
            <a:avLst/>
          </a:prstGeom>
          <a:noFill/>
          <a:ln w="9525">
            <a:noFill/>
          </a:ln>
        </p:spPr>
        <p:txBody>
          <a:bodyPr>
            <a:spAutoFit/>
          </a:bodyPr>
          <a:lstStyle/>
          <a:p>
            <a:r>
              <a:rPr lang="zh-CN" altLang="zh-CN" sz="2000" spc="300" dirty="0">
                <a:solidFill>
                  <a:schemeClr val="accent2"/>
                </a:solidFill>
                <a:latin typeface="微软雅黑" panose="020B0503020204020204" pitchFamily="34" charset="-122"/>
                <a:ea typeface="微软雅黑" panose="020B0503020204020204" pitchFamily="34" charset="-122"/>
                <a:sym typeface="+mn-ea"/>
              </a:rPr>
              <a:t>表1-3符合2NF的要求。</a:t>
            </a:r>
            <a:endParaRPr lang="zh-CN" altLang="zh-CN" sz="2000" spc="300" dirty="0">
              <a:solidFill>
                <a:schemeClr val="accent2"/>
              </a:solidFill>
              <a:latin typeface="微软雅黑" panose="020B0503020204020204" pitchFamily="34" charset="-122"/>
              <a:ea typeface="微软雅黑" panose="020B0503020204020204" pitchFamily="34" charset="-122"/>
              <a:sym typeface="+mn-ea"/>
            </a:endParaRPr>
          </a:p>
        </p:txBody>
      </p:sp>
      <p:pic>
        <p:nvPicPr>
          <p:cNvPr id="11" name="图片 10"/>
          <p:cNvPicPr>
            <a:picLocks noChangeAspect="1"/>
          </p:cNvPicPr>
          <p:nvPr/>
        </p:nvPicPr>
        <p:blipFill>
          <a:blip r:embed="rId1" cstate="print"/>
          <a:stretch>
            <a:fillRect/>
          </a:stretch>
        </p:blipFill>
        <p:spPr>
          <a:xfrm>
            <a:off x="3108561" y="3418665"/>
            <a:ext cx="5974878" cy="1564599"/>
          </a:xfrm>
          <a:prstGeom prst="rect">
            <a:avLst/>
          </a:prstGeom>
        </p:spPr>
      </p:pic>
      <p:sp>
        <p:nvSpPr>
          <p:cNvPr id="9"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ppt_x</p:attrName>
                                        </p:attrNameLst>
                                      </p:cBhvr>
                                      <p:tavLst>
                                        <p:tav tm="0">
                                          <p:val>
                                            <p:strVal val="#ppt_x-.2"/>
                                          </p:val>
                                        </p:tav>
                                        <p:tav tm="100000">
                                          <p:val>
                                            <p:strVal val="#ppt_x"/>
                                          </p:val>
                                        </p:tav>
                                      </p:tavLst>
                                    </p:anim>
                                    <p:anim calcmode="lin" valueType="num">
                                      <p:cBhvr>
                                        <p:cTn id="2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heel(1)">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122170" y="2353957"/>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9"/>
          <p:cNvSpPr txBox="1"/>
          <p:nvPr/>
        </p:nvSpPr>
        <p:spPr>
          <a:xfrm>
            <a:off x="2132332" y="2589542"/>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 name="Text Box 3"/>
          <p:cNvSpPr txBox="1"/>
          <p:nvPr/>
        </p:nvSpPr>
        <p:spPr>
          <a:xfrm>
            <a:off x="2960504" y="2471469"/>
            <a:ext cx="7690387" cy="3600986"/>
          </a:xfrm>
          <a:prstGeom prst="rect">
            <a:avLst/>
          </a:prstGeom>
          <a:noFill/>
          <a:ln w="9525">
            <a:noFill/>
          </a:ln>
        </p:spPr>
        <p:txBody>
          <a:bodyPr wrap="square">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例如，学生成绩表（学号，课程号，姓名，课程名，成绩）中，“学号”和“课程号”字段组成主键，“成绩”完全依赖于该主键，但是“姓名”和“课程名”都只是部分依赖于主键，“姓名”可以由“学号”确定，并不需要“课程号”，而“课程名”是由“课程号”决定并不依赖于“学号”。所以该关系表就不符合2NF。</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对于上面的这种关系，可以将其分解为三张表：</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（1）学生信息表（学号，姓名）</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（2）课程信息表（课程号，课程名）</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（3）成绩表（学号，课程号，成绩）</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800" dirty="0">
              <a:latin typeface="微软雅黑" panose="020B0503020204020204" pitchFamily="34" charset="-122"/>
              <a:ea typeface="微软雅黑" panose="020B0503020204020204" pitchFamily="34" charset="-122"/>
            </a:endParaRPr>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4" name="直接连接符 13"/>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TextBox 15"/>
          <p:cNvSpPr txBox="1"/>
          <p:nvPr/>
        </p:nvSpPr>
        <p:spPr>
          <a:xfrm>
            <a:off x="4695825" y="1057275"/>
            <a:ext cx="2856872" cy="830997"/>
          </a:xfrm>
          <a:prstGeom prst="rect">
            <a:avLst/>
          </a:prstGeom>
          <a:noFill/>
        </p:spPr>
        <p:txBody>
          <a:bodyPr wrap="none" rtlCol="0">
            <a:spAutoFit/>
          </a:bodyPr>
          <a:lstStyle/>
          <a:p>
            <a:pPr marL="342900" lvl="2" indent="-342900" fontAlgn="base">
              <a:lnSpc>
                <a:spcPct val="150000"/>
              </a:lnSpc>
              <a:spcBef>
                <a:spcPct val="20000"/>
              </a:spcBef>
              <a:spcAft>
                <a:spcPct val="0"/>
              </a:spcAft>
              <a:defRPr/>
            </a:pP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1.6关系数据库的规范化</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ppt_x</p:attrName>
                                        </p:attrNameLst>
                                      </p:cBhvr>
                                      <p:tavLst>
                                        <p:tav tm="0">
                                          <p:val>
                                            <p:strVal val="#ppt_x-.2"/>
                                          </p:val>
                                        </p:tav>
                                        <p:tav tm="100000">
                                          <p:val>
                                            <p:strVal val="#ppt_x"/>
                                          </p:val>
                                        </p:tav>
                                      </p:tavLst>
                                    </p:anim>
                                    <p:anim calcmode="lin" valueType="num">
                                      <p:cBhvr>
                                        <p:cTn id="20"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形状 8"/>
          <p:cNvSpPr/>
          <p:nvPr/>
        </p:nvSpPr>
        <p:spPr>
          <a:xfrm>
            <a:off x="1198245" y="1828800"/>
            <a:ext cx="9795510" cy="3817620"/>
          </a:xfrm>
          <a:custGeom>
            <a:avLst/>
            <a:gdLst>
              <a:gd name="connsiteX0" fmla="*/ 7664334 w 10814858"/>
              <a:gd name="connsiteY0" fmla="*/ 0 h 3882044"/>
              <a:gd name="connsiteX1" fmla="*/ 10814858 w 10814858"/>
              <a:gd name="connsiteY1" fmla="*/ 0 h 3882044"/>
              <a:gd name="connsiteX2" fmla="*/ 10814858 w 10814858"/>
              <a:gd name="connsiteY2" fmla="*/ 3882044 h 3882044"/>
              <a:gd name="connsiteX3" fmla="*/ 0 w 10814858"/>
              <a:gd name="connsiteY3" fmla="*/ 3882044 h 3882044"/>
              <a:gd name="connsiteX4" fmla="*/ 0 w 10814858"/>
              <a:gd name="connsiteY4" fmla="*/ 3158837 h 3882044"/>
              <a:gd name="connsiteX0-1" fmla="*/ 10814858 w 10814858"/>
              <a:gd name="connsiteY0-2" fmla="*/ 0 h 3882044"/>
              <a:gd name="connsiteX1-3" fmla="*/ 10814858 w 10814858"/>
              <a:gd name="connsiteY1-4" fmla="*/ 3882044 h 3882044"/>
              <a:gd name="connsiteX2-5" fmla="*/ 0 w 10814858"/>
              <a:gd name="connsiteY2-6" fmla="*/ 3882044 h 3882044"/>
              <a:gd name="connsiteX3-7" fmla="*/ 0 w 10814858"/>
              <a:gd name="connsiteY3-8" fmla="*/ 3158837 h 3882044"/>
            </a:gdLst>
            <a:ahLst/>
            <a:cxnLst>
              <a:cxn ang="0">
                <a:pos x="connsiteX0-1" y="connsiteY0-2"/>
              </a:cxn>
              <a:cxn ang="0">
                <a:pos x="connsiteX1-3" y="connsiteY1-4"/>
              </a:cxn>
              <a:cxn ang="0">
                <a:pos x="connsiteX2-5" y="connsiteY2-6"/>
              </a:cxn>
              <a:cxn ang="0">
                <a:pos x="connsiteX3-7" y="connsiteY3-8"/>
              </a:cxn>
            </a:cxnLst>
            <a:rect l="l" t="t" r="r" b="b"/>
            <a:pathLst>
              <a:path w="10814858" h="3882044">
                <a:moveTo>
                  <a:pt x="10814858" y="0"/>
                </a:moveTo>
                <a:lnTo>
                  <a:pt x="10814858" y="3882044"/>
                </a:lnTo>
                <a:lnTo>
                  <a:pt x="0" y="3882044"/>
                </a:lnTo>
                <a:lnTo>
                  <a:pt x="0" y="3158837"/>
                </a:lnTo>
              </a:path>
            </a:pathLst>
          </a:custGeom>
          <a:no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a:ea typeface="微软雅黑" panose="020B0503020204020204" pitchFamily="34" charset="-122"/>
              <a:sym typeface="Arial" panose="020B0604020202020204"/>
            </a:endParaRPr>
          </a:p>
        </p:txBody>
      </p:sp>
      <p:pic>
        <p:nvPicPr>
          <p:cNvPr id="19" name="图片 18" descr="234952-1406210SI937"/>
          <p:cNvPicPr>
            <a:picLocks noChangeAspect="1"/>
          </p:cNvPicPr>
          <p:nvPr/>
        </p:nvPicPr>
        <p:blipFill>
          <a:blip r:embed="rId1" cstate="print"/>
          <a:stretch>
            <a:fillRect/>
          </a:stretch>
        </p:blipFill>
        <p:spPr>
          <a:xfrm>
            <a:off x="1403485" y="3049785"/>
            <a:ext cx="3227955" cy="2153341"/>
          </a:xfrm>
          <a:prstGeom prst="rect">
            <a:avLst/>
          </a:prstGeom>
        </p:spPr>
      </p:pic>
      <p:sp>
        <p:nvSpPr>
          <p:cNvPr id="21" name="矩形 20"/>
          <p:cNvSpPr/>
          <p:nvPr/>
        </p:nvSpPr>
        <p:spPr>
          <a:xfrm>
            <a:off x="1320357" y="1461873"/>
            <a:ext cx="9180162" cy="1200329"/>
          </a:xfrm>
          <a:prstGeom prst="rect">
            <a:avLst/>
          </a:prstGeom>
        </p:spPr>
        <p:txBody>
          <a:bodyPr wrap="square">
            <a:spAutoFit/>
          </a:bodyPr>
          <a:lstStyle/>
          <a:p>
            <a:pPr marL="0" lvl="1">
              <a:lnSpc>
                <a:spcPct val="150000"/>
              </a:lnSpc>
            </a:pPr>
            <a:r>
              <a:rPr lang="zh-CN" altLang="en-US" sz="2800" dirty="0">
                <a:solidFill>
                  <a:srgbClr val="F0882E"/>
                </a:solidFill>
                <a:latin typeface="微软雅黑" panose="020B0503020204020204" pitchFamily="34" charset="-122"/>
                <a:ea typeface="微软雅黑" panose="020B0503020204020204" pitchFamily="34" charset="-122"/>
              </a:rPr>
              <a:t>信息</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是现实世界事物的存在方式或运动状态的反映，它通过符号、信号等具体形式表现出来。</a:t>
            </a:r>
            <a:endPar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cstate="print"/>
          <a:stretch>
            <a:fillRect/>
          </a:stretch>
        </p:blipFill>
        <p:spPr>
          <a:xfrm>
            <a:off x="4742588" y="3049784"/>
            <a:ext cx="3009037" cy="2153342"/>
          </a:xfrm>
          <a:prstGeom prst="rect">
            <a:avLst/>
          </a:prstGeom>
        </p:spPr>
      </p:pic>
      <p:pic>
        <p:nvPicPr>
          <p:cNvPr id="3" name="图片 2"/>
          <p:cNvPicPr>
            <a:picLocks noChangeAspect="1"/>
          </p:cNvPicPr>
          <p:nvPr/>
        </p:nvPicPr>
        <p:blipFill>
          <a:blip r:embed="rId3" cstate="print"/>
          <a:stretch>
            <a:fillRect/>
          </a:stretch>
        </p:blipFill>
        <p:spPr>
          <a:xfrm>
            <a:off x="7862773" y="3022704"/>
            <a:ext cx="2644571" cy="2180422"/>
          </a:xfrm>
          <a:prstGeom prst="rect">
            <a:avLst/>
          </a:prstGeom>
        </p:spPr>
      </p:pic>
      <p:sp>
        <p:nvSpPr>
          <p:cNvPr id="10"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1.1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数据库基本概念</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1" name="MH_Others_1"/>
          <p:cNvSpPr/>
          <p:nvPr>
            <p:custDataLst>
              <p:tags r:id="rId4"/>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3204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ppt_x</p:attrName>
                                        </p:attrNameLst>
                                      </p:cBhvr>
                                      <p:tavLst>
                                        <p:tav tm="0">
                                          <p:val>
                                            <p:strVal val="#ppt_x-.2"/>
                                          </p:val>
                                        </p:tav>
                                        <p:tav tm="100000">
                                          <p:val>
                                            <p:strVal val="#ppt_x"/>
                                          </p:val>
                                        </p:tav>
                                      </p:tavLst>
                                    </p:anim>
                                    <p:anim calcmode="lin" valueType="num">
                                      <p:cBhvr>
                                        <p:cTn id="8"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26" presetClass="emph" presetSubtype="0" fill="hold" grpId="0" nodeType="withEffect">
                                  <p:stCondLst>
                                    <p:cond delay="0"/>
                                  </p:stCondLst>
                                  <p:childTnLst>
                                    <p:animEffect transition="out" filter="fade">
                                      <p:cBhvr>
                                        <p:cTn id="29" dur="500" tmFilter="0, 0; .2, .5; .8, .5; 1, 0"/>
                                        <p:tgtEl>
                                          <p:spTgt spid="10"/>
                                        </p:tgtEl>
                                      </p:cBhvr>
                                    </p:animEffect>
                                    <p:animScale>
                                      <p:cBhvr>
                                        <p:cTn id="30" dur="250" autoRev="1" fill="hold"/>
                                        <p:tgtEl>
                                          <p:spTgt spid="10"/>
                                        </p:tgtEl>
                                      </p:cBhvr>
                                      <p:by x="105000" y="105000"/>
                                    </p:animScale>
                                  </p:childTnLst>
                                </p:cTn>
                              </p:par>
                            </p:childTnLst>
                          </p:cTn>
                        </p:par>
                        <p:par>
                          <p:cTn id="31" fill="hold">
                            <p:stCondLst>
                              <p:cond delay="4000"/>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1"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a:spLocks noGrp="1"/>
          </p:cNvSpPr>
          <p:nvPr/>
        </p:nvSpPr>
        <p:spPr bwMode="auto">
          <a:xfrm>
            <a:off x="1585913" y="2209800"/>
            <a:ext cx="9020175" cy="16478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如</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果一个关系模式R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Symbol" panose="05050102010706020507" pitchFamily="18" charset="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2NF，且R中的每个非主属性都不传递函数依赖于码，则称该关系模式R满足第三范式（Third  Normal Form），简称3NF，记作R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sym typeface="Symbol" panose="05050102010706020507" pitchFamily="18" charset="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3NF。</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6"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7" name="直接连接符 6"/>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695825" y="1057275"/>
            <a:ext cx="2909771" cy="830997"/>
          </a:xfrm>
          <a:prstGeom prst="rect">
            <a:avLst/>
          </a:prstGeom>
          <a:noFill/>
        </p:spPr>
        <p:txBody>
          <a:bodyPr wrap="none" rtlCol="0">
            <a:spAutoFit/>
          </a:bodyPr>
          <a:lstStyle/>
          <a:p>
            <a:pPr marL="342900" lvl="2" indent="-342900" fontAlgn="base">
              <a:lnSpc>
                <a:spcPct val="150000"/>
              </a:lnSpc>
              <a:spcBef>
                <a:spcPct val="20000"/>
              </a:spcBef>
              <a:spcAft>
                <a:spcPct val="0"/>
              </a:spcAft>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1.6.3 </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第</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三</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范式（</a:t>
            </a: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3NF</a:t>
            </a:r>
            <a:r>
              <a:rPr lang="zh-CN" altLang="zh-CN" sz="2000" dirty="0" smtClean="0">
                <a:solidFill>
                  <a:schemeClr val="accent2"/>
                </a:solidFill>
                <a:latin typeface="微软雅黑" panose="020B0503020204020204" pitchFamily="34" charset="-122"/>
                <a:ea typeface="微软雅黑" panose="020B0503020204020204" pitchFamily="34" charset="-122"/>
                <a:sym typeface="+mn-ea"/>
              </a:rPr>
              <a:t>）</a:t>
            </a:r>
            <a:endParaRPr lang="zh-CN" altLang="zh-CN"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p:nvPr/>
        </p:nvSpPr>
        <p:spPr>
          <a:xfrm>
            <a:off x="2824699" y="2392926"/>
            <a:ext cx="6542602" cy="2862322"/>
          </a:xfrm>
          <a:prstGeom prst="rect">
            <a:avLst/>
          </a:prstGeom>
          <a:noFill/>
          <a:ln w="9525">
            <a:noFill/>
          </a:ln>
        </p:spPr>
        <p:txBody>
          <a:bodyPr wrap="square">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例如，学生信息（学号，姓名，年龄，班级号，班主任），“班主任”依赖于“学号”是由于“班级号”依赖于“学号”，“班主任”依赖于“班级号”而形成的，“班主任”依赖于“学号”就构成了传递函数依赖，因此不符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3NF</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要想让这个数据表符合3NF，可以将此表分解为两张表：</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（1）学生信息表（学号，姓名，年龄，班级号）</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（2）班级信息表（班级号，班主任）</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流程图: 延期 5"/>
          <p:cNvSpPr/>
          <p:nvPr/>
        </p:nvSpPr>
        <p:spPr>
          <a:xfrm rot="16200000">
            <a:off x="2013779" y="2328354"/>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9"/>
          <p:cNvSpPr txBox="1"/>
          <p:nvPr/>
        </p:nvSpPr>
        <p:spPr>
          <a:xfrm>
            <a:off x="2012170" y="2595006"/>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3608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605" y="844033"/>
            <a:ext cx="4170320" cy="461665"/>
          </a:xfrm>
          <a:prstGeom prst="rect">
            <a:avLst/>
          </a:prstGeom>
        </p:spPr>
        <p:txBody>
          <a:bodyPr wrap="square">
            <a:spAutoFit/>
          </a:bodyPr>
          <a:lstStyle/>
          <a:p>
            <a:pPr eaLnBrk="0" fontAlgn="base" hangingPunct="0">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1.6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5" dur="1000"/>
                                        <p:tgtEl>
                                          <p:spTgt spid="7"/>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ppt_x</p:attrName>
                                        </p:attrNameLst>
                                      </p:cBhvr>
                                      <p:tavLst>
                                        <p:tav tm="0">
                                          <p:val>
                                            <p:strVal val="#ppt_x-.2"/>
                                          </p:val>
                                        </p:tav>
                                        <p:tav tm="100000">
                                          <p:val>
                                            <p:strVal val="#ppt_x"/>
                                          </p:val>
                                        </p:tav>
                                      </p:tavLst>
                                    </p:anim>
                                    <p:anim calcmode="lin" valueType="num">
                                      <p:cBhvr>
                                        <p:cTn id="20"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043470" y="3244334"/>
            <a:ext cx="2105063" cy="369332"/>
          </a:xfrm>
          <a:prstGeom prst="rect">
            <a:avLst/>
          </a:prstGeom>
        </p:spPr>
        <p:txBody>
          <a:bodyPr wrap="none">
            <a:spAutoFit/>
          </a:bodyPr>
          <a:lstStyle/>
          <a:p>
            <a:pPr lvl="0" eaLnBrk="0" fontAlgn="base" hangingPunct="0">
              <a:spcBef>
                <a:spcPct val="0"/>
              </a:spcBef>
              <a:spcAft>
                <a:spcPct val="0"/>
              </a:spcAft>
              <a:defRPr/>
            </a:pPr>
            <a:r>
              <a:rPr lang="en-US" altLang="zh-CN" b="1" kern="0" spc="300" dirty="0">
                <a:solidFill>
                  <a:schemeClr val="bg1"/>
                </a:solidFill>
                <a:latin typeface="微软雅黑" panose="020B0503020204020204" pitchFamily="34" charset="-122"/>
                <a:ea typeface="微软雅黑" panose="020B0503020204020204" pitchFamily="34" charset="-122"/>
              </a:rPr>
              <a:t>1.7 </a:t>
            </a:r>
            <a:r>
              <a:rPr lang="zh-CN" altLang="en-US" b="1" kern="0" spc="300" dirty="0">
                <a:solidFill>
                  <a:schemeClr val="bg1"/>
                </a:solidFill>
                <a:latin typeface="微软雅黑" panose="020B0503020204020204" pitchFamily="34" charset="-122"/>
                <a:ea typeface="微软雅黑" panose="020B0503020204020204" pitchFamily="34" charset="-122"/>
              </a:rPr>
              <a:t>数据库设计</a:t>
            </a:r>
            <a:endParaRPr lang="zh-CN" altLang="en-US" b="1" kern="0" spc="300" dirty="0">
              <a:solidFill>
                <a:schemeClr val="bg1"/>
              </a:solidFill>
              <a:latin typeface="微软雅黑" panose="020B0503020204020204" pitchFamily="34" charset="-122"/>
              <a:ea typeface="微软雅黑" panose="020B0503020204020204" pitchFamily="34" charset="-122"/>
            </a:endParaRPr>
          </a:p>
        </p:txBody>
      </p:sp>
      <p:sp>
        <p:nvSpPr>
          <p:cNvPr id="5" name="内容占位符 2"/>
          <p:cNvSpPr>
            <a:spLocks noGrp="1"/>
          </p:cNvSpPr>
          <p:nvPr/>
        </p:nvSpPr>
        <p:spPr bwMode="auto">
          <a:xfrm>
            <a:off x="1885157" y="2181225"/>
            <a:ext cx="8421687" cy="300009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a:defRPr/>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据库设计是建立数据库及其应用系统的技术，是信息系统开发过程中的关键技术。设计的主要任务是对于一个给定的应用环境，根据用户的各种需求，构造出最优的数据库模式，建立数据库及其应用系统，使之能够有效地对数据进行管理。</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1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6" name="直接连接符 15"/>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4695825" y="1057275"/>
            <a:ext cx="263245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1.7.1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数据库设计概述</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043470" y="3244334"/>
            <a:ext cx="2105063" cy="369332"/>
          </a:xfrm>
          <a:prstGeom prst="rect">
            <a:avLst/>
          </a:prstGeom>
        </p:spPr>
        <p:txBody>
          <a:bodyPr wrap="none">
            <a:spAutoFit/>
          </a:bodyPr>
          <a:lstStyle/>
          <a:p>
            <a:pPr lvl="0" eaLnBrk="0" fontAlgn="base" hangingPunct="0">
              <a:spcBef>
                <a:spcPct val="0"/>
              </a:spcBef>
              <a:spcAft>
                <a:spcPct val="0"/>
              </a:spcAft>
              <a:defRPr/>
            </a:pPr>
            <a:r>
              <a:rPr lang="en-US" altLang="zh-CN" b="1" kern="0" spc="300" dirty="0">
                <a:solidFill>
                  <a:schemeClr val="bg1"/>
                </a:solidFill>
                <a:latin typeface="微软雅黑" panose="020B0503020204020204" pitchFamily="34" charset="-122"/>
                <a:ea typeface="微软雅黑" panose="020B0503020204020204" pitchFamily="34" charset="-122"/>
              </a:rPr>
              <a:t>1.7 </a:t>
            </a:r>
            <a:r>
              <a:rPr lang="zh-CN" altLang="en-US" b="1" kern="0" spc="300" dirty="0">
                <a:solidFill>
                  <a:schemeClr val="bg1"/>
                </a:solidFill>
                <a:latin typeface="微软雅黑" panose="020B0503020204020204" pitchFamily="34" charset="-122"/>
                <a:ea typeface="微软雅黑" panose="020B0503020204020204" pitchFamily="34" charset="-122"/>
              </a:rPr>
              <a:t>数据库设计</a:t>
            </a:r>
            <a:endParaRPr lang="zh-CN" altLang="en-US" b="1" kern="0" spc="300" dirty="0">
              <a:solidFill>
                <a:schemeClr val="bg1"/>
              </a:solidFill>
              <a:latin typeface="微软雅黑" panose="020B0503020204020204" pitchFamily="34" charset="-122"/>
              <a:ea typeface="微软雅黑" panose="020B0503020204020204" pitchFamily="34" charset="-122"/>
            </a:endParaRPr>
          </a:p>
        </p:txBody>
      </p:sp>
      <p:sp>
        <p:nvSpPr>
          <p:cNvPr id="14" name="内容占位符 2"/>
          <p:cNvSpPr>
            <a:spLocks noGrp="1"/>
          </p:cNvSpPr>
          <p:nvPr/>
        </p:nvSpPr>
        <p:spPr bwMode="auto">
          <a:xfrm>
            <a:off x="1989138" y="1968795"/>
            <a:ext cx="8078787" cy="86965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lvl="0">
              <a:defRPr/>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据库设计的内容主要有两个方面，分别是结构特性设计和行为特性设计。</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None/>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None/>
              <a:defRPr/>
            </a:pPr>
            <a:endParaRPr lang="zh-CN" altLang="zh-CN" kern="0" dirty="0">
              <a:latin typeface="微软雅黑" panose="020B0503020204020204" pitchFamily="34" charset="-122"/>
              <a:ea typeface="微软雅黑" panose="020B0503020204020204" pitchFamily="34" charset="-122"/>
            </a:endParaRPr>
          </a:p>
          <a:p>
            <a:pPr marL="0" lvl="1" indent="0">
              <a:lnSpc>
                <a:spcPct val="200000"/>
              </a:lnSpc>
              <a:buNone/>
              <a:defRPr/>
            </a:pPr>
            <a:endParaRPr lang="en-US" altLang="zh-CN" b="1" kern="0" dirty="0">
              <a:latin typeface="微软雅黑" panose="020B0503020204020204" pitchFamily="34" charset="-122"/>
              <a:ea typeface="微软雅黑" panose="020B0503020204020204" pitchFamily="34" charset="-122"/>
            </a:endParaRPr>
          </a:p>
        </p:txBody>
      </p:sp>
      <p:grpSp>
        <p:nvGrpSpPr>
          <p:cNvPr id="15" name="组合 18"/>
          <p:cNvGrpSpPr/>
          <p:nvPr/>
        </p:nvGrpSpPr>
        <p:grpSpPr>
          <a:xfrm>
            <a:off x="4251819" y="3042816"/>
            <a:ext cx="3191472" cy="461665"/>
            <a:chOff x="1413521" y="2387389"/>
            <a:chExt cx="3191160" cy="615307"/>
          </a:xfrm>
        </p:grpSpPr>
        <p:grpSp>
          <p:nvGrpSpPr>
            <p:cNvPr id="16" name="组合 26"/>
            <p:cNvGrpSpPr/>
            <p:nvPr/>
          </p:nvGrpSpPr>
          <p:grpSpPr>
            <a:xfrm>
              <a:off x="1413521" y="2387389"/>
              <a:ext cx="3191160" cy="615307"/>
              <a:chOff x="1219943" y="2311189"/>
              <a:chExt cx="3191112" cy="615307"/>
            </a:xfrm>
          </p:grpSpPr>
          <p:sp>
            <p:nvSpPr>
              <p:cNvPr id="18" name="Text Box 3"/>
              <p:cNvSpPr txBox="1">
                <a:spLocks noChangeArrowheads="1"/>
              </p:cNvSpPr>
              <p:nvPr/>
            </p:nvSpPr>
            <p:spPr bwMode="auto">
              <a:xfrm>
                <a:off x="1635821" y="2311189"/>
                <a:ext cx="2775234" cy="615307"/>
              </a:xfrm>
              <a:prstGeom prst="rect">
                <a:avLst/>
              </a:prstGeom>
              <a:noFill/>
              <a:ln w="9525">
                <a:noFill/>
                <a:miter lim="800000"/>
              </a:ln>
            </p:spPr>
            <p:txBody>
              <a:bodyPr wrap="square">
                <a:spAutoFit/>
              </a:bodyPr>
              <a:lstStyle/>
              <a:p>
                <a:pPr>
                  <a:spcBef>
                    <a:spcPct val="50000"/>
                  </a:spcBef>
                  <a:defRPr/>
                </a:pPr>
                <a:r>
                  <a:rPr lang="zh-CN" altLang="zh-CN" sz="2400" dirty="0">
                    <a:hlinkClick r:id="rId1" action="ppaction://hlinksldjump"/>
                  </a:rPr>
                  <a:t>结构特性设计</a:t>
                </a:r>
                <a:endParaRPr lang="zh-CN" altLang="en-US" sz="2200" dirty="0">
                  <a:solidFill>
                    <a:srgbClr val="1FA8BB"/>
                  </a:solidFill>
                  <a:latin typeface="微软雅黑" panose="020B0503020204020204" pitchFamily="34" charset="-122"/>
                  <a:ea typeface="微软雅黑" panose="020B0503020204020204" pitchFamily="34" charset="-122"/>
                </a:endParaRPr>
              </a:p>
            </p:txBody>
          </p:sp>
          <p:pic>
            <p:nvPicPr>
              <p:cNvPr id="19" name="图片 32" descr="按扭-14.png"/>
              <p:cNvPicPr>
                <a:picLocks noChangeAspect="1"/>
              </p:cNvPicPr>
              <p:nvPr/>
            </p:nvPicPr>
            <p:blipFill>
              <a:blip r:embed="rId2" cstate="print"/>
              <a:stretch>
                <a:fillRect/>
              </a:stretch>
            </p:blipFill>
            <p:spPr>
              <a:xfrm>
                <a:off x="1219943" y="2317527"/>
                <a:ext cx="402819" cy="536578"/>
              </a:xfrm>
              <a:prstGeom prst="rect">
                <a:avLst/>
              </a:prstGeom>
              <a:noFill/>
              <a:ln w="9525">
                <a:noFill/>
              </a:ln>
            </p:spPr>
          </p:pic>
        </p:grpSp>
        <p:sp>
          <p:nvSpPr>
            <p:cNvPr id="17" name="TextBox 8"/>
            <p:cNvSpPr txBox="1"/>
            <p:nvPr/>
          </p:nvSpPr>
          <p:spPr>
            <a:xfrm>
              <a:off x="1457967" y="2419127"/>
              <a:ext cx="312707" cy="492985"/>
            </a:xfrm>
            <a:prstGeom prst="rect">
              <a:avLst/>
            </a:prstGeom>
            <a:noFill/>
          </p:spPr>
          <p:txBody>
            <a:bodyPr wrap="none">
              <a:spAutoFit/>
            </a:bodyPr>
            <a:lstStyle/>
            <a:p>
              <a:pPr>
                <a:defRPr/>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1</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grpSp>
      <p:grpSp>
        <p:nvGrpSpPr>
          <p:cNvPr id="25" name="组合 19"/>
          <p:cNvGrpSpPr/>
          <p:nvPr/>
        </p:nvGrpSpPr>
        <p:grpSpPr>
          <a:xfrm>
            <a:off x="4251819" y="4010026"/>
            <a:ext cx="2514600" cy="461665"/>
            <a:chOff x="1403996" y="2374722"/>
            <a:chExt cx="2514354" cy="615309"/>
          </a:xfrm>
        </p:grpSpPr>
        <p:grpSp>
          <p:nvGrpSpPr>
            <p:cNvPr id="26" name="组合 26"/>
            <p:cNvGrpSpPr/>
            <p:nvPr/>
          </p:nvGrpSpPr>
          <p:grpSpPr>
            <a:xfrm>
              <a:off x="1403996" y="2374722"/>
              <a:ext cx="2514354" cy="615309"/>
              <a:chOff x="1210418" y="2298522"/>
              <a:chExt cx="2514317" cy="615309"/>
            </a:xfrm>
          </p:grpSpPr>
          <p:sp>
            <p:nvSpPr>
              <p:cNvPr id="28" name="Text Box 3"/>
              <p:cNvSpPr txBox="1">
                <a:spLocks noChangeArrowheads="1"/>
              </p:cNvSpPr>
              <p:nvPr/>
            </p:nvSpPr>
            <p:spPr bwMode="auto">
              <a:xfrm>
                <a:off x="1635820" y="2298522"/>
                <a:ext cx="2088915" cy="615309"/>
              </a:xfrm>
              <a:prstGeom prst="rect">
                <a:avLst/>
              </a:prstGeom>
              <a:noFill/>
              <a:ln w="9525">
                <a:noFill/>
                <a:miter lim="800000"/>
              </a:ln>
            </p:spPr>
            <p:txBody>
              <a:bodyPr>
                <a:spAutoFit/>
              </a:bodyPr>
              <a:lstStyle/>
              <a:p>
                <a:pPr>
                  <a:spcBef>
                    <a:spcPct val="50000"/>
                  </a:spcBef>
                  <a:defRPr/>
                </a:pPr>
                <a:r>
                  <a:rPr lang="zh-CN" altLang="zh-CN" sz="2400" dirty="0">
                    <a:hlinkClick r:id="rId3" action="ppaction://hlinksldjump"/>
                  </a:rPr>
                  <a:t>行为特性设计</a:t>
                </a:r>
                <a:endParaRPr lang="zh-CN" altLang="en-US" sz="2200" dirty="0">
                  <a:solidFill>
                    <a:srgbClr val="1FA8BB"/>
                  </a:solidFill>
                  <a:latin typeface="微软雅黑" panose="020B0503020204020204" pitchFamily="34" charset="-122"/>
                  <a:ea typeface="微软雅黑" panose="020B0503020204020204" pitchFamily="34" charset="-122"/>
                </a:endParaRPr>
              </a:p>
            </p:txBody>
          </p:sp>
          <p:pic>
            <p:nvPicPr>
              <p:cNvPr id="29" name="图片 32" descr="按扭-14.png"/>
              <p:cNvPicPr>
                <a:picLocks noChangeAspect="1"/>
              </p:cNvPicPr>
              <p:nvPr/>
            </p:nvPicPr>
            <p:blipFill>
              <a:blip r:embed="rId2" cstate="print"/>
              <a:stretch>
                <a:fillRect/>
              </a:stretch>
            </p:blipFill>
            <p:spPr>
              <a:xfrm>
                <a:off x="1210418" y="2317532"/>
                <a:ext cx="402819" cy="536579"/>
              </a:xfrm>
              <a:prstGeom prst="rect">
                <a:avLst/>
              </a:prstGeom>
              <a:noFill/>
              <a:ln w="9525">
                <a:noFill/>
              </a:ln>
            </p:spPr>
          </p:pic>
        </p:grpSp>
        <p:sp>
          <p:nvSpPr>
            <p:cNvPr id="27" name="TextBox 13"/>
            <p:cNvSpPr txBox="1"/>
            <p:nvPr/>
          </p:nvSpPr>
          <p:spPr>
            <a:xfrm>
              <a:off x="1457966" y="2419155"/>
              <a:ext cx="312707" cy="492987"/>
            </a:xfrm>
            <a:prstGeom prst="rect">
              <a:avLst/>
            </a:prstGeom>
            <a:noFill/>
          </p:spPr>
          <p:txBody>
            <a:bodyPr wrap="none">
              <a:spAutoFit/>
            </a:bodyPr>
            <a:lstStyle/>
            <a:p>
              <a:pPr>
                <a:defRPr/>
              </a:pPr>
              <a:r>
                <a:rPr lang="en-US" altLang="zh-CN"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2</a:t>
              </a:r>
              <a:endParaRPr lang="zh-CN" altLang="en-US" dirty="0">
                <a:solidFill>
                  <a:schemeClr val="bg1"/>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grpSp>
      <p:sp>
        <p:nvSpPr>
          <p:cNvPr id="20" name="MH_Others_1"/>
          <p:cNvSpPr/>
          <p:nvPr>
            <p:custDataLst>
              <p:tags r:id="rId4"/>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1" name="直接连接符 2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1" name="TextBox 30"/>
          <p:cNvSpPr txBox="1"/>
          <p:nvPr/>
        </p:nvSpPr>
        <p:spPr>
          <a:xfrm>
            <a:off x="4695825" y="1057275"/>
            <a:ext cx="263245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1.7.1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数据库设计概述</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1000" fill="hold"/>
                                        <p:tgtEl>
                                          <p:spTgt spid="1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
                                            <p:txEl>
                                              <p:pRg st="0" end="0"/>
                                            </p:txEl>
                                          </p:spTgt>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ppt_x</p:attrName>
                                        </p:attrNameLst>
                                      </p:cBhvr>
                                      <p:tavLst>
                                        <p:tav tm="0">
                                          <p:val>
                                            <p:strVal val="#ppt_x-.2"/>
                                          </p:val>
                                        </p:tav>
                                        <p:tav tm="100000">
                                          <p:val>
                                            <p:strVal val="#ppt_x"/>
                                          </p:val>
                                        </p:tav>
                                      </p:tavLst>
                                    </p:anim>
                                    <p:anim calcmode="lin" valueType="num">
                                      <p:cBhvr>
                                        <p:cTn id="14"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5"/>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1000" fill="hold"/>
                                        <p:tgtEl>
                                          <p:spTgt spid="25"/>
                                        </p:tgtEl>
                                        <p:attrNameLst>
                                          <p:attrName>ppt_x</p:attrName>
                                        </p:attrNameLst>
                                      </p:cBhvr>
                                      <p:tavLst>
                                        <p:tav tm="0">
                                          <p:val>
                                            <p:strVal val="#ppt_x-.2"/>
                                          </p:val>
                                        </p:tav>
                                        <p:tav tm="100000">
                                          <p:val>
                                            <p:strVal val="#ppt_x"/>
                                          </p:val>
                                        </p:tav>
                                      </p:tavLst>
                                    </p:anim>
                                    <p:anim calcmode="lin" valueType="num">
                                      <p:cBhvr>
                                        <p:cTn id="20"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1699358" y="2241748"/>
            <a:ext cx="8793284" cy="182542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lvl="0">
              <a:defRPr/>
            </a:pPr>
            <a:r>
              <a:rPr lang="zh-CN" altLang="zh-CN" dirty="0">
                <a:solidFill>
                  <a:schemeClr val="accent2"/>
                </a:solidFill>
                <a:latin typeface="微软雅黑" panose="020B0503020204020204" pitchFamily="34" charset="-122"/>
                <a:ea typeface="微软雅黑" panose="020B0503020204020204" pitchFamily="34" charset="-122"/>
              </a:rPr>
              <a:t>结构特性设计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是指确定数据库的数据模型，在满足要求的前提下应该尽可能地减少冗余，实现数据共享。</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lvl="0">
              <a:defRPr/>
            </a:pPr>
            <a:endParaRPr lang="en-US" altLang="zh-CN" sz="2000" dirty="0">
              <a:solidFill>
                <a:schemeClr val="tx1">
                  <a:lumMod val="65000"/>
                  <a:lumOff val="35000"/>
                </a:schemeClr>
              </a:solidFill>
            </a:endParaRPr>
          </a:p>
          <a:p>
            <a:pPr marL="0" lvl="1" indent="0">
              <a:buNone/>
              <a:defRPr/>
            </a:pPr>
            <a:endParaRPr lang="en-US" altLang="zh-CN" sz="18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0" lvl="1" indent="0">
              <a:buNone/>
              <a:defRPr/>
            </a:pPr>
            <a:endParaRPr lang="en-US" altLang="zh-CN" sz="18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sz="18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800"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sz="1800" b="1" kern="0" dirty="0">
              <a:latin typeface="微软雅黑" panose="020B0503020204020204" pitchFamily="34" charset="-122"/>
              <a:ea typeface="微软雅黑" panose="020B0503020204020204" pitchFamily="34" charset="-122"/>
            </a:endParaRPr>
          </a:p>
        </p:txBody>
      </p:sp>
      <p:sp>
        <p:nvSpPr>
          <p:cNvPr id="3"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4" name="直接连接符 3"/>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4695825" y="1057275"/>
            <a:ext cx="263245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1.7.1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数据库设计概述</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1704182" y="2284135"/>
            <a:ext cx="8783637" cy="194496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lvl="0" algn="l">
              <a:defRPr/>
            </a:pPr>
            <a:r>
              <a:rPr lang="zh-CN" altLang="zh-CN" dirty="0" smtClean="0">
                <a:solidFill>
                  <a:schemeClr val="accent2"/>
                </a:solidFill>
                <a:latin typeface="微软雅黑" panose="020B0503020204020204" pitchFamily="34" charset="-122"/>
                <a:ea typeface="微软雅黑" panose="020B0503020204020204" pitchFamily="34" charset="-122"/>
              </a:rPr>
              <a:t>行</a:t>
            </a:r>
            <a:r>
              <a:rPr lang="zh-CN" altLang="zh-CN" dirty="0">
                <a:solidFill>
                  <a:schemeClr val="accent2"/>
                </a:solidFill>
                <a:latin typeface="微软雅黑" panose="020B0503020204020204" pitchFamily="34" charset="-122"/>
                <a:ea typeface="微软雅黑" panose="020B0503020204020204" pitchFamily="34" charset="-122"/>
              </a:rPr>
              <a:t>为特性设计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是指确定数据库应用的行为和动作，应用的行为由应用程序体现，所以行为特性的设计主要是应用程序的设计。</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3"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4" name="直接连接符 3"/>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4695825" y="1057275"/>
            <a:ext cx="2632452" cy="677108"/>
          </a:xfrm>
          <a:prstGeom prst="rect">
            <a:avLst/>
          </a:prstGeom>
          <a:noFill/>
        </p:spPr>
        <p:txBody>
          <a:bodyPr wrap="none" rtlCol="0">
            <a:spAutoFit/>
          </a:bodyPr>
          <a:lstStyle/>
          <a:p>
            <a:pPr marL="342900" lvl="2" indent="-342900">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1.7.1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数据库设计概述</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043470" y="3244334"/>
            <a:ext cx="2105063" cy="369332"/>
          </a:xfrm>
          <a:prstGeom prst="rect">
            <a:avLst/>
          </a:prstGeom>
        </p:spPr>
        <p:txBody>
          <a:bodyPr wrap="none">
            <a:spAutoFit/>
          </a:bodyPr>
          <a:lstStyle/>
          <a:p>
            <a:pPr lvl="0" eaLnBrk="0" fontAlgn="base" hangingPunct="0">
              <a:spcBef>
                <a:spcPct val="0"/>
              </a:spcBef>
              <a:spcAft>
                <a:spcPct val="0"/>
              </a:spcAft>
              <a:defRPr/>
            </a:pPr>
            <a:r>
              <a:rPr lang="en-US" altLang="zh-CN" b="1" kern="0" spc="300" dirty="0">
                <a:solidFill>
                  <a:schemeClr val="bg1"/>
                </a:solidFill>
                <a:latin typeface="微软雅黑" panose="020B0503020204020204" pitchFamily="34" charset="-122"/>
                <a:ea typeface="微软雅黑" panose="020B0503020204020204" pitchFamily="34" charset="-122"/>
              </a:rPr>
              <a:t>1.7 </a:t>
            </a:r>
            <a:r>
              <a:rPr lang="zh-CN" altLang="en-US" b="1" kern="0" spc="300" dirty="0">
                <a:solidFill>
                  <a:schemeClr val="bg1"/>
                </a:solidFill>
                <a:latin typeface="微软雅黑" panose="020B0503020204020204" pitchFamily="34" charset="-122"/>
                <a:ea typeface="微软雅黑" panose="020B0503020204020204" pitchFamily="34" charset="-122"/>
              </a:rPr>
              <a:t>数据库设计</a:t>
            </a:r>
            <a:endParaRPr lang="zh-CN" altLang="en-US" b="1" kern="0" spc="300"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stretch>
            <a:fillRect/>
          </a:stretch>
        </p:blipFill>
        <p:spPr>
          <a:xfrm>
            <a:off x="3704096" y="1683103"/>
            <a:ext cx="4783809" cy="4721520"/>
          </a:xfrm>
          <a:prstGeom prst="rect">
            <a:avLst/>
          </a:prstGeom>
        </p:spPr>
      </p:pic>
      <p:sp>
        <p:nvSpPr>
          <p:cNvPr id="7"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1766888" y="2343150"/>
            <a:ext cx="8658224" cy="36099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eaLnBrk="1" hangingPunct="1">
              <a:spcBef>
                <a:spcPct val="0"/>
              </a:spcBef>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需</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求分析就是分析用户的各种需求。</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 </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defRPr/>
            </a:pP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调查用户实际需求通常按以下步骤进行：</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）调查现实世界的组织机构情况。</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）调查相关部门的业务活动情况。</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）在熟悉了业务活动的基础上，协助用户明确对新系统的各种实际需求。</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）确定新系统的边界。</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186301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1.7.2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需求分析</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1000" fill="hold"/>
                                        <p:tgtEl>
                                          <p:spTgt spid="15362"/>
                                        </p:tgtEl>
                                        <p:attrNameLst>
                                          <p:attrName>ppt_x</p:attrName>
                                        </p:attrNameLst>
                                      </p:cBhvr>
                                      <p:tavLst>
                                        <p:tav tm="0">
                                          <p:val>
                                            <p:strVal val="#ppt_x"/>
                                          </p:val>
                                        </p:tav>
                                        <p:tav tm="100000">
                                          <p:val>
                                            <p:strVal val="#ppt_x"/>
                                          </p:val>
                                        </p:tav>
                                      </p:tavLst>
                                    </p:anim>
                                    <p:anim calcmode="lin" valueType="num">
                                      <p:cBhvr additive="base">
                                        <p:cTn id="8" dur="1000" fill="hold"/>
                                        <p:tgtEl>
                                          <p:spTgt spid="153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4088607" y="2181225"/>
            <a:ext cx="3995736" cy="352901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调</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查方法：</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）开调查会。</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）设计调查表请用户填写。</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）查阅记录。</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）询问。</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）请专人介绍。</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）跟班作业。</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186301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1.7.2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需求分析</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内容占位符 2"/>
          <p:cNvSpPr>
            <a:spLocks noGrp="1"/>
          </p:cNvSpPr>
          <p:nvPr/>
        </p:nvSpPr>
        <p:spPr bwMode="auto">
          <a:xfrm>
            <a:off x="1776413" y="2371725"/>
            <a:ext cx="8639175" cy="35861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defRPr/>
            </a:pPr>
            <a:r>
              <a:rPr lang="zh-CN" altLang="zh-CN" sz="2000" kern="0" dirty="0" smtClean="0">
                <a:solidFill>
                  <a:schemeClr val="tx1">
                    <a:lumMod val="65000"/>
                    <a:lumOff val="35000"/>
                  </a:schemeClr>
                </a:solidFill>
                <a:latin typeface="微软雅黑" panose="020B0503020204020204" pitchFamily="34" charset="-122"/>
                <a:ea typeface="微软雅黑" panose="020B0503020204020204" pitchFamily="34" charset="-122"/>
              </a:rPr>
              <a:t>调</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查过程中的重点在于“数据”与“处理”。通过调查、收集与分析，获得用户对数据库的如下要求 ：</a:t>
            </a:r>
            <a:endPar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）信息需求。</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）处理要求。</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）安全性和完整性要求。</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调查了解了用户的实际需求以后，还需要进一步分析和表达用户的需求。经过需求分析阶段最后会形成系统需求说明书。</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endParaRPr lang="en-US"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TextBox 7"/>
          <p:cNvSpPr txBox="1"/>
          <p:nvPr/>
        </p:nvSpPr>
        <p:spPr>
          <a:xfrm>
            <a:off x="4695825" y="1057275"/>
            <a:ext cx="186301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1.7.2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需求分析</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ppt_x</p:attrName>
                                        </p:attrNameLst>
                                      </p:cBhvr>
                                      <p:tavLst>
                                        <p:tav tm="0">
                                          <p:val>
                                            <p:strVal val="#ppt_x-.2"/>
                                          </p:val>
                                        </p:tav>
                                        <p:tav tm="100000">
                                          <p:val>
                                            <p:strVal val="#ppt_x"/>
                                          </p:val>
                                        </p:tav>
                                      </p:tavLst>
                                    </p:anim>
                                    <p:anim calcmode="lin" valueType="num">
                                      <p:cBhvr>
                                        <p:cTn id="8" dur="1000" fill="hold"/>
                                        <p:tgtEl>
                                          <p:spTgt spid="153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3"/>
          <p:cNvSpPr txBox="1"/>
          <p:nvPr/>
        </p:nvSpPr>
        <p:spPr>
          <a:xfrm>
            <a:off x="1180918" y="1634383"/>
            <a:ext cx="1804736" cy="646331"/>
          </a:xfrm>
          <a:prstGeom prst="rect">
            <a:avLst/>
          </a:prstGeom>
          <a:solidFill>
            <a:srgbClr val="1FA8BB"/>
          </a:solidFill>
        </p:spPr>
        <p:style>
          <a:lnRef idx="0">
            <a:schemeClr val="accent1"/>
          </a:lnRef>
          <a:fillRef idx="3">
            <a:schemeClr val="accent1"/>
          </a:fillRef>
          <a:effectRef idx="3">
            <a:schemeClr val="accent1"/>
          </a:effectRef>
          <a:fontRef idx="minor">
            <a:schemeClr val="lt1"/>
          </a:fontRef>
        </p:style>
        <p:txBody>
          <a:bodyPr wrap="square">
            <a:spAutoFit/>
          </a:bodyPr>
          <a:lstStyle/>
          <a:p>
            <a:pPr algn="ctr" eaLnBrk="0" fontAlgn="base" hangingPunct="0">
              <a:spcBef>
                <a:spcPct val="0"/>
              </a:spcBef>
              <a:spcAft>
                <a:spcPct val="0"/>
              </a:spcAft>
              <a:defRPr/>
            </a:pPr>
            <a:r>
              <a:rPr lang="zh-CN" altLang="en-US" dirty="0">
                <a:solidFill>
                  <a:schemeClr val="bg1"/>
                </a:solidFill>
                <a:latin typeface="微软雅黑" panose="020B0503020204020204" pitchFamily="34" charset="-122"/>
                <a:ea typeface="微软雅黑" panose="020B0503020204020204" pitchFamily="34" charset="-122"/>
              </a:rPr>
              <a:t>数据</a:t>
            </a:r>
            <a:endParaRPr lang="zh-CN" altLang="en-US" dirty="0">
              <a:solidFill>
                <a:schemeClr val="bg1"/>
              </a:solidFill>
              <a:latin typeface="微软雅黑" panose="020B0503020204020204" pitchFamily="34" charset="-122"/>
              <a:ea typeface="微软雅黑" panose="020B0503020204020204" pitchFamily="34" charset="-122"/>
            </a:endParaRPr>
          </a:p>
          <a:p>
            <a:pPr algn="ctr" eaLnBrk="0" fontAlgn="base" hangingPunct="0">
              <a:spcBef>
                <a:spcPct val="0"/>
              </a:spcBef>
              <a:spcAft>
                <a:spcPct val="0"/>
              </a:spcAft>
              <a:defRPr/>
            </a:pPr>
            <a:r>
              <a:rPr lang="en-US" altLang="zh-CN" dirty="0">
                <a:solidFill>
                  <a:schemeClr val="bg1"/>
                </a:solidFill>
                <a:latin typeface="微软雅黑" panose="020B0503020204020204" pitchFamily="34" charset="-122"/>
                <a:ea typeface="微软雅黑" panose="020B0503020204020204" pitchFamily="34" charset="-122"/>
              </a:rPr>
              <a:t>(Data)</a:t>
            </a:r>
            <a:endParaRPr lang="en-US" altLang="zh-CN"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3668916" y="1536160"/>
            <a:ext cx="2905125" cy="338554"/>
          </a:xfrm>
          <a:prstGeom prst="rect">
            <a:avLst/>
          </a:prstGeom>
          <a:solidFill>
            <a:srgbClr val="0070C0"/>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0" fontAlgn="base" hangingPunct="0">
              <a:spcBef>
                <a:spcPct val="0"/>
              </a:spcBef>
              <a:spcAft>
                <a:spcPct val="0"/>
              </a:spcAft>
              <a:defRPr/>
            </a:pPr>
            <a:r>
              <a:rPr lang="zh-CN" altLang="en-US" sz="1600" dirty="0">
                <a:solidFill>
                  <a:schemeClr val="bg1"/>
                </a:solidFill>
                <a:latin typeface="微软雅黑" panose="020B0503020204020204" pitchFamily="34" charset="-122"/>
                <a:ea typeface="微软雅黑" panose="020B0503020204020204" pitchFamily="34" charset="-122"/>
              </a:rPr>
              <a:t>狭义：数值数据</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3668913" y="2131545"/>
            <a:ext cx="6046585" cy="338554"/>
          </a:xfrm>
          <a:prstGeom prst="rect">
            <a:avLst/>
          </a:prstGeom>
          <a:solidFill>
            <a:srgbClr val="0070C0"/>
          </a:solidFill>
          <a:ln>
            <a:noFill/>
          </a:ln>
        </p:spPr>
        <p:style>
          <a:lnRef idx="1">
            <a:schemeClr val="accent5"/>
          </a:lnRef>
          <a:fillRef idx="2">
            <a:schemeClr val="accent5"/>
          </a:fillRef>
          <a:effectRef idx="1">
            <a:schemeClr val="accent5"/>
          </a:effectRef>
          <a:fontRef idx="minor">
            <a:schemeClr val="dk1"/>
          </a:fontRef>
        </p:style>
        <p:txBody>
          <a:bodyPr vertOverflow="overflow" horzOverflow="overflow" vert="horz" wrap="square" numCol="1" spcCol="0" rtlCol="0" fromWordArt="0" anchor="ctr" anchorCtr="0" forceAA="0" compatLnSpc="1">
            <a:spAutoFit/>
          </a:bodyPr>
          <a:lstStyle/>
          <a:p>
            <a:pPr lvl="0" eaLnBrk="0" fontAlgn="base" hangingPunct="0">
              <a:buClrTx/>
              <a:buSzTx/>
              <a:buFont typeface="Arial" panose="020B0604020202020204" pitchFamily="34" charset="0"/>
              <a:defRPr/>
            </a:pPr>
            <a:r>
              <a:rPr lang="zh-CN" altLang="en-US" sz="1600" dirty="0">
                <a:solidFill>
                  <a:schemeClr val="bg1"/>
                </a:solidFill>
                <a:latin typeface="微软雅黑" panose="020B0503020204020204" pitchFamily="34" charset="-122"/>
                <a:ea typeface="微软雅黑" panose="020B0503020204020204" pitchFamily="34" charset="-122"/>
                <a:sym typeface="+mn-ea"/>
              </a:rPr>
              <a:t>描述事物的符号记录广义：数字、文字、声音、图形等</a:t>
            </a:r>
            <a:endParaRPr lang="zh-CN" altLang="en-US" sz="1600" dirty="0">
              <a:solidFill>
                <a:schemeClr val="bg1"/>
              </a:solidFill>
              <a:latin typeface="微软雅黑" panose="020B0503020204020204" pitchFamily="34" charset="-122"/>
              <a:ea typeface="微软雅黑" panose="020B0503020204020204" pitchFamily="34" charset="-122"/>
              <a:sym typeface="+mn-ea"/>
            </a:endParaRPr>
          </a:p>
        </p:txBody>
      </p:sp>
      <p:sp>
        <p:nvSpPr>
          <p:cNvPr id="33" name="TextBox 7"/>
          <p:cNvSpPr txBox="1"/>
          <p:nvPr/>
        </p:nvSpPr>
        <p:spPr>
          <a:xfrm>
            <a:off x="2450901" y="3052256"/>
            <a:ext cx="1714500" cy="369332"/>
          </a:xfrm>
          <a:prstGeom prst="rect">
            <a:avLst/>
          </a:prstGeom>
          <a:solidFill>
            <a:srgbClr val="1FA8BB"/>
          </a:solidFill>
          <a:ln>
            <a:noFill/>
          </a:ln>
        </p:spPr>
        <p:style>
          <a:lnRef idx="1">
            <a:schemeClr val="accent2"/>
          </a:lnRef>
          <a:fillRef idx="2">
            <a:schemeClr val="accent2"/>
          </a:fillRef>
          <a:effectRef idx="1">
            <a:schemeClr val="accent2"/>
          </a:effectRef>
          <a:fontRef idx="minor">
            <a:schemeClr val="dk1"/>
          </a:fontRef>
        </p:style>
        <p:txBody>
          <a:bodyPr>
            <a:spAutoFit/>
          </a:bodyPr>
          <a:lstStyle/>
          <a:p>
            <a:pPr algn="ctr" eaLnBrk="0" fontAlgn="base" hangingPunct="0">
              <a:spcBef>
                <a:spcPct val="0"/>
              </a:spcBef>
              <a:spcAft>
                <a:spcPct val="0"/>
              </a:spcAft>
              <a:defRPr/>
            </a:pPr>
            <a:r>
              <a:rPr lang="zh-CN" altLang="en-US" dirty="0">
                <a:solidFill>
                  <a:schemeClr val="bg1"/>
                </a:solidFill>
                <a:latin typeface="微软雅黑" panose="020B0503020204020204" pitchFamily="34" charset="-122"/>
                <a:ea typeface="微软雅黑" panose="020B0503020204020204" pitchFamily="34" charset="-122"/>
              </a:rPr>
              <a:t>大量、海量</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4" name="TextBox 8"/>
          <p:cNvSpPr txBox="1"/>
          <p:nvPr/>
        </p:nvSpPr>
        <p:spPr>
          <a:xfrm>
            <a:off x="1687899" y="3848680"/>
            <a:ext cx="2381250" cy="369332"/>
          </a:xfrm>
          <a:prstGeom prst="rect">
            <a:avLst/>
          </a:prstGeom>
          <a:solidFill>
            <a:srgbClr val="1FA8BB"/>
          </a:solidFill>
          <a:ln>
            <a:noFill/>
          </a:ln>
        </p:spPr>
        <p:style>
          <a:lnRef idx="1">
            <a:schemeClr val="accent2"/>
          </a:lnRef>
          <a:fillRef idx="2">
            <a:schemeClr val="accent2"/>
          </a:fillRef>
          <a:effectRef idx="1">
            <a:schemeClr val="accent2"/>
          </a:effectRef>
          <a:fontRef idx="minor">
            <a:schemeClr val="dk1"/>
          </a:fontRef>
        </p:style>
        <p:txBody>
          <a:bodyPr>
            <a:spAutoFit/>
          </a:bodyPr>
          <a:lstStyle/>
          <a:p>
            <a:pPr algn="ctr" eaLnBrk="0" fontAlgn="base" hangingPunct="0">
              <a:spcBef>
                <a:spcPct val="0"/>
              </a:spcBef>
              <a:spcAft>
                <a:spcPct val="0"/>
              </a:spcAft>
              <a:defRPr/>
            </a:pPr>
            <a:r>
              <a:rPr lang="zh-CN" altLang="en-US" dirty="0">
                <a:solidFill>
                  <a:schemeClr val="bg1"/>
                </a:solidFill>
                <a:latin typeface="微软雅黑" panose="020B0503020204020204" pitchFamily="34" charset="-122"/>
                <a:ea typeface="微软雅黑" panose="020B0503020204020204" pitchFamily="34" charset="-122"/>
              </a:rPr>
              <a:t>数据库</a:t>
            </a:r>
            <a:r>
              <a:rPr lang="en-US" altLang="zh-CN" dirty="0">
                <a:solidFill>
                  <a:schemeClr val="bg1"/>
                </a:solidFill>
                <a:latin typeface="微软雅黑" panose="020B0503020204020204" pitchFamily="34" charset="-122"/>
                <a:ea typeface="微软雅黑" panose="020B0503020204020204" pitchFamily="34" charset="-122"/>
              </a:rPr>
              <a:t>(</a:t>
            </a:r>
            <a:r>
              <a:rPr lang="en-US" altLang="zh-CN" dirty="0" err="1">
                <a:solidFill>
                  <a:schemeClr val="bg1"/>
                </a:solidFill>
                <a:latin typeface="微软雅黑" panose="020B0503020204020204" pitchFamily="34" charset="-122"/>
                <a:ea typeface="微软雅黑" panose="020B0503020204020204" pitchFamily="34" charset="-122"/>
              </a:rPr>
              <a:t>DataBase</a:t>
            </a:r>
            <a:r>
              <a:rPr lang="en-US" altLang="zh-CN" dirty="0">
                <a:solidFill>
                  <a:schemeClr val="bg1"/>
                </a:solidFill>
                <a:latin typeface="微软雅黑" panose="020B0503020204020204" pitchFamily="34" charset="-122"/>
                <a:ea typeface="微软雅黑" panose="020B0503020204020204" pitchFamily="34" charset="-122"/>
              </a:rPr>
              <a:t>)</a:t>
            </a:r>
            <a:endParaRPr lang="en-US" altLang="zh-CN" dirty="0">
              <a:solidFill>
                <a:schemeClr val="bg1"/>
              </a:solidFill>
              <a:latin typeface="微软雅黑" panose="020B0503020204020204" pitchFamily="34" charset="-122"/>
              <a:ea typeface="微软雅黑" panose="020B0503020204020204" pitchFamily="34" charset="-122"/>
            </a:endParaRPr>
          </a:p>
        </p:txBody>
      </p:sp>
      <p:sp>
        <p:nvSpPr>
          <p:cNvPr id="35" name="TextBox 9"/>
          <p:cNvSpPr txBox="1"/>
          <p:nvPr/>
        </p:nvSpPr>
        <p:spPr>
          <a:xfrm>
            <a:off x="5405636" y="2709939"/>
            <a:ext cx="1868170" cy="338554"/>
          </a:xfrm>
          <a:prstGeom prst="rect">
            <a:avLst/>
          </a:prstGeom>
          <a:solidFill>
            <a:srgbClr val="F0882E"/>
          </a:solidFill>
          <a:ln>
            <a:noFill/>
          </a:ln>
        </p:spPr>
        <p:style>
          <a:lnRef idx="0">
            <a:schemeClr val="accent2"/>
          </a:lnRef>
          <a:fillRef idx="3">
            <a:schemeClr val="accent2"/>
          </a:fillRef>
          <a:effectRef idx="3">
            <a:schemeClr val="accent2"/>
          </a:effectRef>
          <a:fontRef idx="minor">
            <a:schemeClr val="lt1"/>
          </a:fontRef>
        </p:style>
        <p:txBody>
          <a:bodyPr wrap="square">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数据集合      </a:t>
            </a:r>
            <a:endParaRPr lang="zh-CN" altLang="en-US" sz="1600" dirty="0">
              <a:latin typeface="微软雅黑" panose="020B0503020204020204" pitchFamily="34" charset="-122"/>
              <a:ea typeface="微软雅黑" panose="020B0503020204020204" pitchFamily="34" charset="-122"/>
            </a:endParaRPr>
          </a:p>
        </p:txBody>
      </p:sp>
      <p:sp>
        <p:nvSpPr>
          <p:cNvPr id="36" name="矩形 35"/>
          <p:cNvSpPr/>
          <p:nvPr/>
        </p:nvSpPr>
        <p:spPr>
          <a:xfrm>
            <a:off x="5405641" y="3138817"/>
            <a:ext cx="3220753" cy="338554"/>
          </a:xfrm>
          <a:prstGeom prst="rect">
            <a:avLst/>
          </a:prstGeom>
          <a:solidFill>
            <a:srgbClr val="F0882E"/>
          </a:solid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针对明确的应用目标而设计  </a:t>
            </a:r>
            <a:endParaRPr lang="zh-CN" altLang="en-US" sz="1600" dirty="0">
              <a:latin typeface="微软雅黑" panose="020B0503020204020204" pitchFamily="34" charset="-122"/>
              <a:ea typeface="微软雅黑" panose="020B0503020204020204" pitchFamily="34" charset="-122"/>
            </a:endParaRPr>
          </a:p>
        </p:txBody>
      </p:sp>
      <p:sp>
        <p:nvSpPr>
          <p:cNvPr id="37" name="矩形 36"/>
          <p:cNvSpPr/>
          <p:nvPr/>
        </p:nvSpPr>
        <p:spPr>
          <a:xfrm>
            <a:off x="5389598" y="3933152"/>
            <a:ext cx="2470548" cy="338554"/>
          </a:xfrm>
          <a:prstGeom prst="rect">
            <a:avLst/>
          </a:prstGeom>
          <a:solidFill>
            <a:srgbClr val="F0882E"/>
          </a:solid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共享性和易扩充性   </a:t>
            </a:r>
            <a:endParaRPr lang="zh-CN" altLang="en-US" sz="1600" dirty="0">
              <a:latin typeface="微软雅黑" panose="020B0503020204020204" pitchFamily="34" charset="-122"/>
              <a:ea typeface="微软雅黑" panose="020B0503020204020204" pitchFamily="34" charset="-122"/>
            </a:endParaRPr>
          </a:p>
        </p:txBody>
      </p:sp>
      <p:sp>
        <p:nvSpPr>
          <p:cNvPr id="38" name="矩形 37"/>
          <p:cNvSpPr/>
          <p:nvPr/>
        </p:nvSpPr>
        <p:spPr>
          <a:xfrm>
            <a:off x="5373554" y="4772855"/>
            <a:ext cx="4114800" cy="338554"/>
          </a:xfrm>
          <a:prstGeom prst="rect">
            <a:avLst/>
          </a:prstGeom>
          <a:solidFill>
            <a:srgbClr val="F0882E"/>
          </a:solidFill>
          <a:ln>
            <a:noFill/>
          </a:ln>
        </p:spPr>
        <p:style>
          <a:lnRef idx="1">
            <a:schemeClr val="accent2"/>
          </a:lnRef>
          <a:fillRef idx="3">
            <a:schemeClr val="accent2"/>
          </a:fillRef>
          <a:effectRef idx="2">
            <a:schemeClr val="accent2"/>
          </a:effectRef>
          <a:fontRef idx="minor">
            <a:schemeClr val="lt1"/>
          </a:fontRef>
        </p:style>
        <p:txBody>
          <a:bodyPr>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保证了整个系统数据的一致性</a:t>
            </a:r>
            <a:endParaRPr lang="zh-CN" altLang="en-US" sz="1600" dirty="0">
              <a:latin typeface="微软雅黑" panose="020B0503020204020204" pitchFamily="34" charset="-122"/>
              <a:ea typeface="微软雅黑" panose="020B0503020204020204" pitchFamily="34" charset="-122"/>
            </a:endParaRPr>
          </a:p>
        </p:txBody>
      </p:sp>
      <p:sp>
        <p:nvSpPr>
          <p:cNvPr id="39" name="下箭头 14"/>
          <p:cNvSpPr/>
          <p:nvPr/>
        </p:nvSpPr>
        <p:spPr>
          <a:xfrm rot="4115915" flipV="1">
            <a:off x="3193602" y="1511146"/>
            <a:ext cx="290513" cy="428625"/>
          </a:xfrm>
          <a:prstGeom prst="downArrow">
            <a:avLst>
              <a:gd name="adj1" fmla="val 50000"/>
              <a:gd name="adj2" fmla="val 49999"/>
            </a:avLst>
          </a:prstGeom>
          <a:solidFill>
            <a:srgbClr val="1FA8BB"/>
          </a:solidFill>
          <a:ln w="9525" cap="flat" cmpd="sng">
            <a:noFill/>
            <a:prstDash val="solid"/>
            <a:round/>
            <a:headEnd type="none" w="med" len="med"/>
            <a:tailEnd type="none" w="med" len="med"/>
          </a:ln>
          <a:effectLst>
            <a:outerShdw dist="35921" dir="2699999" algn="ctr" rotWithShape="0">
              <a:srgbClr val="808080"/>
            </a:outerShdw>
          </a:effectLst>
        </p:spPr>
        <p:txBody>
          <a:bodyPr/>
          <a:lstStyle/>
          <a:p>
            <a:endParaRPr lang="zh-CN" altLang="en-US" sz="1400" dirty="0">
              <a:latin typeface="Times New Roman" panose="02020603050405020304" pitchFamily="18" charset="0"/>
              <a:ea typeface="楷体_GB2312" panose="02010609030101010101" pitchFamily="49" charset="-122"/>
            </a:endParaRPr>
          </a:p>
        </p:txBody>
      </p:sp>
      <p:sp>
        <p:nvSpPr>
          <p:cNvPr id="40" name="右箭头 15"/>
          <p:cNvSpPr/>
          <p:nvPr/>
        </p:nvSpPr>
        <p:spPr>
          <a:xfrm rot="1695399">
            <a:off x="3082710" y="2048942"/>
            <a:ext cx="447675" cy="333375"/>
          </a:xfrm>
          <a:prstGeom prst="rightArrow">
            <a:avLst>
              <a:gd name="adj1" fmla="val 50000"/>
              <a:gd name="adj2" fmla="val 50002"/>
            </a:avLst>
          </a:prstGeom>
          <a:solidFill>
            <a:srgbClr val="1FA8BB"/>
          </a:solidFill>
          <a:ln w="9525" cap="flat" cmpd="sng">
            <a:noFill/>
            <a:prstDash val="solid"/>
            <a:round/>
            <a:headEnd type="none" w="med" len="med"/>
            <a:tailEnd type="none" w="med" len="med"/>
          </a:ln>
          <a:effectLst>
            <a:outerShdw dist="35921" dir="2699999" algn="ctr" rotWithShape="0">
              <a:srgbClr val="808080"/>
            </a:outerShdw>
          </a:effectLst>
        </p:spPr>
        <p:txBody>
          <a:bodyPr/>
          <a:lstStyle/>
          <a:p>
            <a:endParaRPr lang="zh-CN" altLang="en-US" sz="1400" dirty="0">
              <a:latin typeface="Times New Roman" panose="02020603050405020304" pitchFamily="18" charset="0"/>
              <a:ea typeface="楷体_GB2312" panose="02010609030101010101" pitchFamily="49" charset="-122"/>
            </a:endParaRPr>
          </a:p>
        </p:txBody>
      </p:sp>
      <p:sp>
        <p:nvSpPr>
          <p:cNvPr id="41" name="下箭头 16"/>
          <p:cNvSpPr/>
          <p:nvPr/>
        </p:nvSpPr>
        <p:spPr>
          <a:xfrm>
            <a:off x="3624483" y="2600320"/>
            <a:ext cx="357187" cy="428625"/>
          </a:xfrm>
          <a:prstGeom prst="downArrow">
            <a:avLst>
              <a:gd name="adj1" fmla="val 50000"/>
              <a:gd name="adj2" fmla="val 50000"/>
            </a:avLst>
          </a:prstGeom>
          <a:solidFill>
            <a:srgbClr val="1FA8BB"/>
          </a:solidFill>
          <a:ln w="9525" cap="flat" cmpd="sng">
            <a:noFill/>
            <a:prstDash val="solid"/>
            <a:round/>
            <a:headEnd type="none" w="med" len="med"/>
            <a:tailEnd type="none" w="med" len="med"/>
          </a:ln>
          <a:effectLst>
            <a:outerShdw dist="35921" dir="2699999" algn="ctr" rotWithShape="0">
              <a:srgbClr val="808080"/>
            </a:outerShdw>
          </a:effectLst>
        </p:spPr>
        <p:txBody>
          <a:bodyPr/>
          <a:lstStyle/>
          <a:p>
            <a:pPr algn="ctr"/>
            <a:endParaRPr lang="zh-CN" altLang="en-US" sz="1400" dirty="0">
              <a:latin typeface="Times New Roman" panose="02020603050405020304" pitchFamily="18" charset="0"/>
              <a:ea typeface="楷体_GB2312" panose="02010609030101010101" pitchFamily="49" charset="-122"/>
            </a:endParaRPr>
          </a:p>
        </p:txBody>
      </p:sp>
      <p:sp>
        <p:nvSpPr>
          <p:cNvPr id="42" name="左大括号 41"/>
          <p:cNvSpPr/>
          <p:nvPr/>
        </p:nvSpPr>
        <p:spPr>
          <a:xfrm>
            <a:off x="3970809" y="2765857"/>
            <a:ext cx="1028131" cy="2428875"/>
          </a:xfrm>
          <a:prstGeom prst="leftBrace">
            <a:avLst>
              <a:gd name="adj1" fmla="val 8324"/>
              <a:gd name="adj2" fmla="val 50000"/>
            </a:avLst>
          </a:prstGeom>
          <a:solidFill>
            <a:srgbClr val="F0882E"/>
          </a:solidFill>
          <a:ln w="9525" cap="flat" cmpd="sng">
            <a:noFill/>
            <a:prstDash val="solid"/>
            <a:headEnd type="none" w="med" len="med"/>
            <a:tailEnd type="none" w="med" len="med"/>
          </a:ln>
          <a:effectLst>
            <a:outerShdw dist="35921" dir="2699999" algn="ctr" rotWithShape="0">
              <a:srgbClr val="808080"/>
            </a:outerShdw>
          </a:effectLst>
        </p:spPr>
        <p:txBody>
          <a:bodyPr/>
          <a:lstStyle/>
          <a:p>
            <a:pPr algn="ctr">
              <a:lnSpc>
                <a:spcPct val="90000"/>
              </a:lnSpc>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r>
              <a:rPr lang="zh-CN" altLang="en-US" sz="1600" dirty="0">
                <a:solidFill>
                  <a:schemeClr val="bg1"/>
                </a:solidFill>
                <a:latin typeface="微软雅黑" panose="020B0503020204020204" pitchFamily="34" charset="-122"/>
                <a:ea typeface="微软雅黑" panose="020B0503020204020204" pitchFamily="34" charset="-122"/>
              </a:rPr>
              <a:t>特</a:t>
            </a:r>
            <a:endParaRPr lang="zh-CN" altLang="en-US"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ctr">
              <a:lnSpc>
                <a:spcPct val="90000"/>
              </a:lnSpc>
            </a:pPr>
            <a:r>
              <a:rPr lang="zh-CN" altLang="en-US" sz="1600" dirty="0">
                <a:solidFill>
                  <a:schemeClr val="bg1"/>
                </a:solidFill>
                <a:latin typeface="微软雅黑" panose="020B0503020204020204" pitchFamily="34" charset="-122"/>
                <a:ea typeface="微软雅黑" panose="020B0503020204020204" pitchFamily="34" charset="-122"/>
              </a:rPr>
              <a:t>性</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3" name="TextBox 42"/>
          <p:cNvSpPr txBox="1"/>
          <p:nvPr/>
        </p:nvSpPr>
        <p:spPr>
          <a:xfrm>
            <a:off x="1797402" y="5281937"/>
            <a:ext cx="2571750" cy="646331"/>
          </a:xfrm>
          <a:prstGeom prst="rect">
            <a:avLst/>
          </a:prstGeom>
          <a:solidFill>
            <a:srgbClr val="1FA8BB"/>
          </a:solidFill>
          <a:ln>
            <a:noFill/>
          </a:ln>
        </p:spPr>
        <p:style>
          <a:lnRef idx="1">
            <a:schemeClr val="accent2"/>
          </a:lnRef>
          <a:fillRef idx="2">
            <a:schemeClr val="accent2"/>
          </a:fillRef>
          <a:effectRef idx="1">
            <a:schemeClr val="accent2"/>
          </a:effectRef>
          <a:fontRef idx="minor">
            <a:schemeClr val="dk1"/>
          </a:fontRef>
        </p:style>
        <p:txBody>
          <a:bodyPr>
            <a:spAutoFit/>
          </a:bodyPr>
          <a:lstStyle/>
          <a:p>
            <a:pPr algn="ctr" eaLnBrk="0" fontAlgn="base" hangingPunct="0">
              <a:spcBef>
                <a:spcPct val="0"/>
              </a:spcBef>
              <a:spcAft>
                <a:spcPct val="0"/>
              </a:spcAft>
              <a:defRPr/>
            </a:pPr>
            <a:r>
              <a:rPr lang="zh-CN" altLang="en-US" dirty="0">
                <a:solidFill>
                  <a:schemeClr val="bg1"/>
                </a:solidFill>
                <a:latin typeface="微软雅黑" panose="020B0503020204020204" pitchFamily="34" charset="-122"/>
                <a:ea typeface="微软雅黑" panose="020B0503020204020204" pitchFamily="34" charset="-122"/>
              </a:rPr>
              <a:t>数据库管理系统</a:t>
            </a:r>
            <a:endParaRPr lang="zh-CN" altLang="en-US" dirty="0">
              <a:solidFill>
                <a:schemeClr val="bg1"/>
              </a:solidFill>
              <a:latin typeface="微软雅黑" panose="020B0503020204020204" pitchFamily="34" charset="-122"/>
              <a:ea typeface="微软雅黑" panose="020B0503020204020204" pitchFamily="34" charset="-122"/>
            </a:endParaRPr>
          </a:p>
          <a:p>
            <a:pPr algn="ctr" eaLnBrk="0" fontAlgn="base" hangingPunct="0">
              <a:spcBef>
                <a:spcPct val="0"/>
              </a:spcBef>
              <a:spcAft>
                <a:spcPct val="0"/>
              </a:spcAft>
              <a:defRPr/>
            </a:pPr>
            <a:r>
              <a:rPr lang="zh-CN" altLang="en-US" dirty="0">
                <a:solidFill>
                  <a:schemeClr val="bg1"/>
                </a:solidFill>
                <a:latin typeface="微软雅黑" panose="020B0503020204020204" pitchFamily="34" charset="-122"/>
                <a:ea typeface="微软雅黑" panose="020B0503020204020204" pitchFamily="34" charset="-122"/>
              </a:rPr>
              <a:t>（</a:t>
            </a:r>
            <a:r>
              <a:rPr lang="en-US" altLang="zh-CN" dirty="0">
                <a:solidFill>
                  <a:schemeClr val="bg1"/>
                </a:solidFill>
                <a:latin typeface="微软雅黑" panose="020B0503020204020204" pitchFamily="34" charset="-122"/>
                <a:ea typeface="微软雅黑" panose="020B0503020204020204" pitchFamily="34" charset="-122"/>
              </a:rPr>
              <a:t>DBMS</a:t>
            </a:r>
            <a:r>
              <a:rPr lang="zh-CN" altLang="en-US" dirty="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4" name="矩形 43"/>
          <p:cNvSpPr/>
          <p:nvPr/>
        </p:nvSpPr>
        <p:spPr>
          <a:xfrm>
            <a:off x="5006959" y="5269325"/>
            <a:ext cx="6350304" cy="338554"/>
          </a:xfrm>
          <a:prstGeom prst="rect">
            <a:avLst/>
          </a:prstGeom>
          <a:solidFill>
            <a:srgbClr val="1FA8BB"/>
          </a:solidFill>
          <a:ln>
            <a:noFill/>
          </a:ln>
        </p:spPr>
        <p:style>
          <a:lnRef idx="1">
            <a:schemeClr val="accent1"/>
          </a:lnRef>
          <a:fillRef idx="3">
            <a:schemeClr val="accent1"/>
          </a:fillRef>
          <a:effectRef idx="2">
            <a:schemeClr val="accent1"/>
          </a:effectRef>
          <a:fontRef idx="minor">
            <a:schemeClr val="lt1"/>
          </a:fontRef>
        </p:style>
        <p:txBody>
          <a:bodyPr wrap="square">
            <a:spAutoFit/>
          </a:bodyPr>
          <a:lstStyle/>
          <a:p>
            <a:pPr marL="0" lvl="1" fontAlgn="base">
              <a:spcAft>
                <a:spcPct val="0"/>
              </a:spcAft>
              <a:defRPr/>
            </a:pPr>
            <a:r>
              <a:rPr lang="zh-CN" altLang="en-US" sz="1600" dirty="0">
                <a:solidFill>
                  <a:schemeClr val="bg1"/>
                </a:solidFill>
                <a:latin typeface="微软雅黑" panose="020B0503020204020204" pitchFamily="34" charset="-122"/>
                <a:ea typeface="微软雅黑" panose="020B0503020204020204" pitchFamily="34" charset="-122"/>
              </a:rPr>
              <a:t>一种操纵和管理数据库的大型软件，用于建立、使用和维护数据库</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5" name="矩形 44"/>
          <p:cNvSpPr/>
          <p:nvPr/>
        </p:nvSpPr>
        <p:spPr>
          <a:xfrm>
            <a:off x="5381577" y="4351333"/>
            <a:ext cx="2853666" cy="338554"/>
          </a:xfrm>
          <a:prstGeom prst="rect">
            <a:avLst/>
          </a:prstGeom>
          <a:solidFill>
            <a:srgbClr val="F0882E"/>
          </a:solid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集中了各种应用的数据   </a:t>
            </a:r>
            <a:endParaRPr lang="zh-CN" altLang="en-US" sz="1600" dirty="0">
              <a:latin typeface="微软雅黑" panose="020B0503020204020204" pitchFamily="34" charset="-122"/>
              <a:ea typeface="微软雅黑" panose="020B0503020204020204" pitchFamily="34" charset="-122"/>
            </a:endParaRPr>
          </a:p>
        </p:txBody>
      </p:sp>
      <p:sp>
        <p:nvSpPr>
          <p:cNvPr id="46" name="矩形 45"/>
          <p:cNvSpPr/>
          <p:nvPr/>
        </p:nvSpPr>
        <p:spPr>
          <a:xfrm>
            <a:off x="5397621" y="3539118"/>
            <a:ext cx="3220753" cy="338554"/>
          </a:xfrm>
          <a:prstGeom prst="rect">
            <a:avLst/>
          </a:prstGeom>
          <a:solidFill>
            <a:srgbClr val="F0882E"/>
          </a:solidFill>
          <a:ln>
            <a:noFill/>
          </a:ln>
        </p:spPr>
        <p:style>
          <a:lnRef idx="1">
            <a:schemeClr val="accent2"/>
          </a:lnRef>
          <a:fillRef idx="3">
            <a:schemeClr val="accent2"/>
          </a:fillRef>
          <a:effectRef idx="2">
            <a:schemeClr val="accent2"/>
          </a:effectRef>
          <a:fontRef idx="minor">
            <a:schemeClr val="lt1"/>
          </a:fontRef>
        </p:style>
        <p:txBody>
          <a:bodyPr wrap="none">
            <a:spAutoFit/>
          </a:bodyPr>
          <a:lstStyle/>
          <a:p>
            <a:pPr marL="742950" lvl="1" indent="-285750" fontAlgn="base">
              <a:spcBef>
                <a:spcPct val="20000"/>
              </a:spcBef>
              <a:spcAft>
                <a:spcPct val="0"/>
              </a:spcAft>
              <a:defRPr/>
            </a:pPr>
            <a:r>
              <a:rPr lang="zh-CN" altLang="en-US" sz="1600" dirty="0">
                <a:latin typeface="微软雅黑" panose="020B0503020204020204" pitchFamily="34" charset="-122"/>
                <a:ea typeface="微软雅黑" panose="020B0503020204020204" pitchFamily="34" charset="-122"/>
              </a:rPr>
              <a:t>与客观事物的状态保持一致  </a:t>
            </a:r>
            <a:endParaRPr lang="zh-CN" altLang="en-US" sz="1600" dirty="0">
              <a:latin typeface="微软雅黑" panose="020B0503020204020204" pitchFamily="34" charset="-122"/>
              <a:ea typeface="微软雅黑" panose="020B0503020204020204" pitchFamily="34" charset="-122"/>
            </a:endParaRPr>
          </a:p>
        </p:txBody>
      </p:sp>
      <p:sp>
        <p:nvSpPr>
          <p:cNvPr id="47" name="下箭头 16"/>
          <p:cNvSpPr/>
          <p:nvPr/>
        </p:nvSpPr>
        <p:spPr>
          <a:xfrm>
            <a:off x="3648546" y="3412321"/>
            <a:ext cx="357187" cy="428625"/>
          </a:xfrm>
          <a:prstGeom prst="downArrow">
            <a:avLst>
              <a:gd name="adj1" fmla="val 50000"/>
              <a:gd name="adj2" fmla="val 50000"/>
            </a:avLst>
          </a:prstGeom>
          <a:solidFill>
            <a:srgbClr val="1FA8BB"/>
          </a:solidFill>
          <a:ln w="9525" cap="flat" cmpd="sng">
            <a:noFill/>
            <a:prstDash val="solid"/>
            <a:round/>
            <a:headEnd type="none" w="med" len="med"/>
            <a:tailEnd type="none" w="med" len="med"/>
          </a:ln>
          <a:effectLst>
            <a:outerShdw dist="35921" dir="2699999" algn="ctr" rotWithShape="0">
              <a:srgbClr val="808080"/>
            </a:outerShdw>
          </a:effectLst>
        </p:spPr>
        <p:txBody>
          <a:bodyPr/>
          <a:lstStyle/>
          <a:p>
            <a:pPr algn="ctr"/>
            <a:endParaRPr lang="zh-CN" altLang="en-US" sz="1400" dirty="0">
              <a:latin typeface="Times New Roman" panose="02020603050405020304" pitchFamily="18" charset="0"/>
              <a:ea typeface="楷体_GB2312" panose="02010609030101010101" pitchFamily="49" charset="-122"/>
            </a:endParaRPr>
          </a:p>
        </p:txBody>
      </p:sp>
      <p:sp>
        <p:nvSpPr>
          <p:cNvPr id="48" name="下箭头 16"/>
          <p:cNvSpPr/>
          <p:nvPr/>
        </p:nvSpPr>
        <p:spPr>
          <a:xfrm>
            <a:off x="3678549" y="4244365"/>
            <a:ext cx="356870" cy="961534"/>
          </a:xfrm>
          <a:prstGeom prst="downArrow">
            <a:avLst>
              <a:gd name="adj1" fmla="val 50000"/>
              <a:gd name="adj2" fmla="val 50000"/>
            </a:avLst>
          </a:prstGeom>
          <a:solidFill>
            <a:srgbClr val="1FA8BB"/>
          </a:solidFill>
          <a:ln w="9525" cap="flat" cmpd="sng">
            <a:noFill/>
            <a:prstDash val="solid"/>
            <a:round/>
            <a:headEnd type="none" w="med" len="med"/>
            <a:tailEnd type="none" w="med" len="med"/>
          </a:ln>
          <a:effectLst>
            <a:outerShdw dist="35921" dir="2699999" algn="ctr" rotWithShape="0">
              <a:srgbClr val="808080"/>
            </a:outerShdw>
          </a:effectLst>
        </p:spPr>
        <p:txBody>
          <a:bodyPr/>
          <a:lstStyle/>
          <a:p>
            <a:pPr algn="ctr"/>
            <a:endParaRPr lang="zh-CN" altLang="en-US" sz="1400" dirty="0">
              <a:latin typeface="Times New Roman" panose="02020603050405020304" pitchFamily="18" charset="0"/>
              <a:ea typeface="楷体_GB2312" panose="02010609030101010101" pitchFamily="49" charset="-122"/>
            </a:endParaRPr>
          </a:p>
        </p:txBody>
      </p:sp>
      <p:sp>
        <p:nvSpPr>
          <p:cNvPr id="23" name="TextBox 42"/>
          <p:cNvSpPr txBox="1"/>
          <p:nvPr/>
        </p:nvSpPr>
        <p:spPr>
          <a:xfrm>
            <a:off x="5074143" y="5928268"/>
            <a:ext cx="5431066" cy="338554"/>
          </a:xfrm>
          <a:prstGeom prst="rect">
            <a:avLst/>
          </a:prstGeom>
          <a:solidFill>
            <a:srgbClr val="F0882E"/>
          </a:solid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r>
              <a:rPr lang="zh-CN" altLang="zh-CN" sz="1600" dirty="0">
                <a:solidFill>
                  <a:schemeClr val="bg1"/>
                </a:solidFill>
                <a:latin typeface="微软雅黑" panose="020B0503020204020204" pitchFamily="34" charset="-122"/>
                <a:ea typeface="微软雅黑" panose="020B0503020204020204" pitchFamily="34" charset="-122"/>
              </a:rPr>
              <a:t>（张三丰，男，</a:t>
            </a:r>
            <a:r>
              <a:rPr lang="en-US" altLang="zh-CN" sz="1600" dirty="0">
                <a:solidFill>
                  <a:schemeClr val="bg1"/>
                </a:solidFill>
                <a:latin typeface="微软雅黑" panose="020B0503020204020204" pitchFamily="34" charset="-122"/>
                <a:ea typeface="微软雅黑" panose="020B0503020204020204" pitchFamily="34" charset="-122"/>
              </a:rPr>
              <a:t>1990.9</a:t>
            </a:r>
            <a:r>
              <a:rPr lang="zh-CN" altLang="zh-CN" sz="1600" dirty="0">
                <a:solidFill>
                  <a:schemeClr val="bg1"/>
                </a:solidFill>
                <a:latin typeface="微软雅黑" panose="020B0503020204020204" pitchFamily="34" charset="-122"/>
                <a:ea typeface="微软雅黑" panose="020B0503020204020204" pitchFamily="34" charset="-122"/>
              </a:rPr>
              <a:t>，河南，信息工程系，</a:t>
            </a:r>
            <a:r>
              <a:rPr lang="en-US" altLang="zh-CN" sz="1600" dirty="0">
                <a:solidFill>
                  <a:schemeClr val="bg1"/>
                </a:solidFill>
                <a:latin typeface="微软雅黑" panose="020B0503020204020204" pitchFamily="34" charset="-122"/>
                <a:ea typeface="微软雅黑" panose="020B0503020204020204" pitchFamily="34" charset="-122"/>
              </a:rPr>
              <a:t>2017</a:t>
            </a:r>
            <a:r>
              <a:rPr lang="zh-CN" altLang="zh-CN" sz="1600" dirty="0">
                <a:solidFill>
                  <a:schemeClr val="bg1"/>
                </a:solidFill>
                <a:latin typeface="微软雅黑" panose="020B0503020204020204" pitchFamily="34" charset="-122"/>
                <a:ea typeface="微软雅黑" panose="020B0503020204020204" pitchFamily="34" charset="-122"/>
              </a:rPr>
              <a:t>）</a:t>
            </a:r>
            <a:endParaRPr lang="zh-CN" altLang="zh-CN" sz="1600" dirty="0">
              <a:solidFill>
                <a:schemeClr val="bg1"/>
              </a:solidFill>
              <a:latin typeface="微软雅黑" panose="020B0503020204020204" pitchFamily="34" charset="-122"/>
              <a:ea typeface="微软雅黑" panose="020B0503020204020204" pitchFamily="34" charset="-122"/>
            </a:endParaRPr>
          </a:p>
        </p:txBody>
      </p:sp>
      <p:sp>
        <p:nvSpPr>
          <p:cNvPr id="24"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1.1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数据库基本概念</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7"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8" name="直接连接符 27"/>
          <p:cNvCxnSpPr/>
          <p:nvPr/>
        </p:nvCxnSpPr>
        <p:spPr>
          <a:xfrm>
            <a:off x="649366" y="740311"/>
            <a:ext cx="3204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ppt_x</p:attrName>
                                        </p:attrNameLst>
                                      </p:cBhvr>
                                      <p:tavLst>
                                        <p:tav tm="0">
                                          <p:val>
                                            <p:strVal val="#ppt_x-.2"/>
                                          </p:val>
                                        </p:tav>
                                        <p:tav tm="100000">
                                          <p:val>
                                            <p:strVal val="#ppt_x"/>
                                          </p:val>
                                        </p:tav>
                                      </p:tavLst>
                                    </p:anim>
                                    <p:anim calcmode="lin" valueType="num">
                                      <p:cBhvr>
                                        <p:cTn id="8"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1000" fill="hold"/>
                                        <p:tgtEl>
                                          <p:spTgt spid="39"/>
                                        </p:tgtEl>
                                        <p:attrNameLst>
                                          <p:attrName>ppt_x</p:attrName>
                                        </p:attrNameLst>
                                      </p:cBhvr>
                                      <p:tavLst>
                                        <p:tav tm="0">
                                          <p:val>
                                            <p:strVal val="#ppt_x-.2"/>
                                          </p:val>
                                        </p:tav>
                                        <p:tav tm="100000">
                                          <p:val>
                                            <p:strVal val="#ppt_x"/>
                                          </p:val>
                                        </p:tav>
                                      </p:tavLst>
                                    </p:anim>
                                    <p:anim calcmode="lin" valueType="num">
                                      <p:cBhvr>
                                        <p:cTn id="14" dur="1000" fill="hold"/>
                                        <p:tgtEl>
                                          <p:spTgt spid="39"/>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9"/>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1000" fill="hold"/>
                                        <p:tgtEl>
                                          <p:spTgt spid="31"/>
                                        </p:tgtEl>
                                        <p:attrNameLst>
                                          <p:attrName>ppt_x</p:attrName>
                                        </p:attrNameLst>
                                      </p:cBhvr>
                                      <p:tavLst>
                                        <p:tav tm="0">
                                          <p:val>
                                            <p:strVal val="#ppt_x-.2"/>
                                          </p:val>
                                        </p:tav>
                                        <p:tav tm="100000">
                                          <p:val>
                                            <p:strVal val="#ppt_x"/>
                                          </p:val>
                                        </p:tav>
                                      </p:tavLst>
                                    </p:anim>
                                    <p:anim calcmode="lin" valueType="num">
                                      <p:cBhvr>
                                        <p:cTn id="20"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1"/>
                                        </p:tgtEl>
                                      </p:cBhvr>
                                    </p:animEffect>
                                  </p:childTnLst>
                                </p:cTn>
                              </p:par>
                            </p:childTnLst>
                          </p:cTn>
                        </p:par>
                        <p:par>
                          <p:cTn id="22" fill="hold">
                            <p:stCondLst>
                              <p:cond delay="3000"/>
                            </p:stCondLst>
                            <p:childTnLst>
                              <p:par>
                                <p:cTn id="23" presetID="29" presetClass="entr" presetSubtype="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p:cTn id="25" dur="1000" fill="hold"/>
                                        <p:tgtEl>
                                          <p:spTgt spid="40"/>
                                        </p:tgtEl>
                                        <p:attrNameLst>
                                          <p:attrName>ppt_x</p:attrName>
                                        </p:attrNameLst>
                                      </p:cBhvr>
                                      <p:tavLst>
                                        <p:tav tm="0">
                                          <p:val>
                                            <p:strVal val="#ppt_x-.2"/>
                                          </p:val>
                                        </p:tav>
                                        <p:tav tm="100000">
                                          <p:val>
                                            <p:strVal val="#ppt_x"/>
                                          </p:val>
                                        </p:tav>
                                      </p:tavLst>
                                    </p:anim>
                                    <p:anim calcmode="lin" valueType="num">
                                      <p:cBhvr>
                                        <p:cTn id="26"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27" dur="1000"/>
                                        <p:tgtEl>
                                          <p:spTgt spid="40"/>
                                        </p:tgtEl>
                                      </p:cBhvr>
                                    </p:animEffect>
                                  </p:childTnLst>
                                </p:cTn>
                              </p:par>
                            </p:childTnLst>
                          </p:cTn>
                        </p:par>
                        <p:par>
                          <p:cTn id="28" fill="hold">
                            <p:stCondLst>
                              <p:cond delay="4000"/>
                            </p:stCondLst>
                            <p:childTnLst>
                              <p:par>
                                <p:cTn id="29" presetID="29" presetClass="entr" presetSubtype="0"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ppt_x</p:attrName>
                                        </p:attrNameLst>
                                      </p:cBhvr>
                                      <p:tavLst>
                                        <p:tav tm="0">
                                          <p:val>
                                            <p:strVal val="#ppt_x-.2"/>
                                          </p:val>
                                        </p:tav>
                                        <p:tav tm="100000">
                                          <p:val>
                                            <p:strVal val="#ppt_x"/>
                                          </p:val>
                                        </p:tav>
                                      </p:tavLst>
                                    </p:anim>
                                    <p:anim calcmode="lin" valueType="num">
                                      <p:cBhvr>
                                        <p:cTn id="32"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remove"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15000" fill="hold"/>
                                        <p:tgtEl>
                                          <p:spTgt spid="23"/>
                                        </p:tgtEl>
                                        <p:attrNameLst>
                                          <p:attrName>ppt_x</p:attrName>
                                        </p:attrNameLst>
                                      </p:cBhvr>
                                      <p:tavLst>
                                        <p:tav tm="0">
                                          <p:val>
                                            <p:strVal val="1+#ppt_w/2"/>
                                          </p:val>
                                        </p:tav>
                                        <p:tav tm="100000">
                                          <p:val>
                                            <p:strVal val="#ppt_x"/>
                                          </p:val>
                                        </p:tav>
                                      </p:tavLst>
                                    </p:anim>
                                    <p:anim calcmode="lin" valueType="num">
                                      <p:cBhvr additive="base">
                                        <p:cTn id="39" dur="15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9" presetClass="entr" presetSubtype="0" fill="hold" grpId="0" nodeType="clickEffect">
                                  <p:stCondLst>
                                    <p:cond delay="0"/>
                                  </p:stCondLst>
                                  <p:childTnLst>
                                    <p:set>
                                      <p:cBhvr>
                                        <p:cTn id="43" dur="1" fill="hold">
                                          <p:stCondLst>
                                            <p:cond delay="0"/>
                                          </p:stCondLst>
                                        </p:cTn>
                                        <p:tgtEl>
                                          <p:spTgt spid="41"/>
                                        </p:tgtEl>
                                        <p:attrNameLst>
                                          <p:attrName>style.visibility</p:attrName>
                                        </p:attrNameLst>
                                      </p:cBhvr>
                                      <p:to>
                                        <p:strVal val="visible"/>
                                      </p:to>
                                    </p:set>
                                    <p:anim calcmode="lin" valueType="num">
                                      <p:cBhvr>
                                        <p:cTn id="44" dur="1000" fill="hold"/>
                                        <p:tgtEl>
                                          <p:spTgt spid="41"/>
                                        </p:tgtEl>
                                        <p:attrNameLst>
                                          <p:attrName>ppt_x</p:attrName>
                                        </p:attrNameLst>
                                      </p:cBhvr>
                                      <p:tavLst>
                                        <p:tav tm="0">
                                          <p:val>
                                            <p:strVal val="#ppt_x-.2"/>
                                          </p:val>
                                        </p:tav>
                                        <p:tav tm="100000">
                                          <p:val>
                                            <p:strVal val="#ppt_x"/>
                                          </p:val>
                                        </p:tav>
                                      </p:tavLst>
                                    </p:anim>
                                    <p:anim calcmode="lin" valueType="num">
                                      <p:cBhvr>
                                        <p:cTn id="45"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29"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 calcmode="lin" valueType="num">
                                      <p:cBhvr>
                                        <p:cTn id="51" dur="1000" fill="hold"/>
                                        <p:tgtEl>
                                          <p:spTgt spid="33"/>
                                        </p:tgtEl>
                                        <p:attrNameLst>
                                          <p:attrName>ppt_x</p:attrName>
                                        </p:attrNameLst>
                                      </p:cBhvr>
                                      <p:tavLst>
                                        <p:tav tm="0">
                                          <p:val>
                                            <p:strVal val="#ppt_x-.2"/>
                                          </p:val>
                                        </p:tav>
                                        <p:tav tm="100000">
                                          <p:val>
                                            <p:strVal val="#ppt_x"/>
                                          </p:val>
                                        </p:tav>
                                      </p:tavLst>
                                    </p:anim>
                                    <p:anim calcmode="lin" valueType="num">
                                      <p:cBhvr>
                                        <p:cTn id="52"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53" dur="10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grpId="0" nodeType="click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1000" fill="hold"/>
                                        <p:tgtEl>
                                          <p:spTgt spid="47"/>
                                        </p:tgtEl>
                                        <p:attrNameLst>
                                          <p:attrName>ppt_x</p:attrName>
                                        </p:attrNameLst>
                                      </p:cBhvr>
                                      <p:tavLst>
                                        <p:tav tm="0">
                                          <p:val>
                                            <p:strVal val="#ppt_x-.2"/>
                                          </p:val>
                                        </p:tav>
                                        <p:tav tm="100000">
                                          <p:val>
                                            <p:strVal val="#ppt_x"/>
                                          </p:val>
                                        </p:tav>
                                      </p:tavLst>
                                    </p:anim>
                                    <p:anim calcmode="lin" valueType="num">
                                      <p:cBhvr>
                                        <p:cTn id="59" dur="1000" fill="hold"/>
                                        <p:tgtEl>
                                          <p:spTgt spid="47"/>
                                        </p:tgtEl>
                                        <p:attrNameLst>
                                          <p:attrName>ppt_y</p:attrName>
                                        </p:attrNameLst>
                                      </p:cBhvr>
                                      <p:tavLst>
                                        <p:tav tm="0">
                                          <p:val>
                                            <p:strVal val="#ppt_y"/>
                                          </p:val>
                                        </p:tav>
                                        <p:tav tm="100000">
                                          <p:val>
                                            <p:strVal val="#ppt_y"/>
                                          </p:val>
                                        </p:tav>
                                      </p:tavLst>
                                    </p:anim>
                                    <p:animEffect transition="in" filter="wipe(right)" prLst="gradientSize: 0.1">
                                      <p:cBhvr>
                                        <p:cTn id="60" dur="1000"/>
                                        <p:tgtEl>
                                          <p:spTgt spid="47"/>
                                        </p:tgtEl>
                                      </p:cBhvr>
                                    </p:animEffect>
                                  </p:childTnLst>
                                </p:cTn>
                              </p:par>
                              <p:par>
                                <p:cTn id="61" presetID="29"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p:cTn id="63" dur="1000" fill="hold"/>
                                        <p:tgtEl>
                                          <p:spTgt spid="34"/>
                                        </p:tgtEl>
                                        <p:attrNameLst>
                                          <p:attrName>ppt_x</p:attrName>
                                        </p:attrNameLst>
                                      </p:cBhvr>
                                      <p:tavLst>
                                        <p:tav tm="0">
                                          <p:val>
                                            <p:strVal val="#ppt_x-.2"/>
                                          </p:val>
                                        </p:tav>
                                        <p:tav tm="100000">
                                          <p:val>
                                            <p:strVal val="#ppt_x"/>
                                          </p:val>
                                        </p:tav>
                                      </p:tavLst>
                                    </p:anim>
                                    <p:anim calcmode="lin" valueType="num">
                                      <p:cBhvr>
                                        <p:cTn id="64"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65" dur="10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29" presetClass="entr" presetSubtype="0" fill="hold" grpId="0" nodeType="clickEffect">
                                  <p:stCondLst>
                                    <p:cond delay="0"/>
                                  </p:stCondLst>
                                  <p:childTnLst>
                                    <p:set>
                                      <p:cBhvr>
                                        <p:cTn id="69" dur="1" fill="hold">
                                          <p:stCondLst>
                                            <p:cond delay="0"/>
                                          </p:stCondLst>
                                        </p:cTn>
                                        <p:tgtEl>
                                          <p:spTgt spid="42"/>
                                        </p:tgtEl>
                                        <p:attrNameLst>
                                          <p:attrName>style.visibility</p:attrName>
                                        </p:attrNameLst>
                                      </p:cBhvr>
                                      <p:to>
                                        <p:strVal val="visible"/>
                                      </p:to>
                                    </p:set>
                                    <p:anim calcmode="lin" valueType="num">
                                      <p:cBhvr>
                                        <p:cTn id="70" dur="1000" fill="hold"/>
                                        <p:tgtEl>
                                          <p:spTgt spid="42"/>
                                        </p:tgtEl>
                                        <p:attrNameLst>
                                          <p:attrName>ppt_x</p:attrName>
                                        </p:attrNameLst>
                                      </p:cBhvr>
                                      <p:tavLst>
                                        <p:tav tm="0">
                                          <p:val>
                                            <p:strVal val="#ppt_x-.2"/>
                                          </p:val>
                                        </p:tav>
                                        <p:tav tm="100000">
                                          <p:val>
                                            <p:strVal val="#ppt_x"/>
                                          </p:val>
                                        </p:tav>
                                      </p:tavLst>
                                    </p:anim>
                                    <p:anim calcmode="lin" valueType="num">
                                      <p:cBhvr>
                                        <p:cTn id="71"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72" dur="1000"/>
                                        <p:tgtEl>
                                          <p:spTgt spid="42"/>
                                        </p:tgtEl>
                                      </p:cBhvr>
                                    </p:animEffect>
                                  </p:childTnLst>
                                </p:cTn>
                              </p:par>
                            </p:childTnLst>
                          </p:cTn>
                        </p:par>
                      </p:childTnLst>
                    </p:cTn>
                  </p:par>
                  <p:par>
                    <p:cTn id="73" fill="hold">
                      <p:stCondLst>
                        <p:cond delay="indefinite"/>
                      </p:stCondLst>
                      <p:childTnLst>
                        <p:par>
                          <p:cTn id="74" fill="hold">
                            <p:stCondLst>
                              <p:cond delay="0"/>
                            </p:stCondLst>
                            <p:childTnLst>
                              <p:par>
                                <p:cTn id="75" presetID="29" presetClass="entr" presetSubtype="0"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1000" fill="hold"/>
                                        <p:tgtEl>
                                          <p:spTgt spid="35"/>
                                        </p:tgtEl>
                                        <p:attrNameLst>
                                          <p:attrName>ppt_x</p:attrName>
                                        </p:attrNameLst>
                                      </p:cBhvr>
                                      <p:tavLst>
                                        <p:tav tm="0">
                                          <p:val>
                                            <p:strVal val="#ppt_x-.2"/>
                                          </p:val>
                                        </p:tav>
                                        <p:tav tm="100000">
                                          <p:val>
                                            <p:strVal val="#ppt_x"/>
                                          </p:val>
                                        </p:tav>
                                      </p:tavLst>
                                    </p:anim>
                                    <p:anim calcmode="lin" valueType="num">
                                      <p:cBhvr>
                                        <p:cTn id="78" dur="1000" fill="hold"/>
                                        <p:tgtEl>
                                          <p:spTgt spid="35"/>
                                        </p:tgtEl>
                                        <p:attrNameLst>
                                          <p:attrName>ppt_y</p:attrName>
                                        </p:attrNameLst>
                                      </p:cBhvr>
                                      <p:tavLst>
                                        <p:tav tm="0">
                                          <p:val>
                                            <p:strVal val="#ppt_y"/>
                                          </p:val>
                                        </p:tav>
                                        <p:tav tm="100000">
                                          <p:val>
                                            <p:strVal val="#ppt_y"/>
                                          </p:val>
                                        </p:tav>
                                      </p:tavLst>
                                    </p:anim>
                                    <p:animEffect transition="in" filter="wipe(right)" prLst="gradientSize: 0.1">
                                      <p:cBhvr>
                                        <p:cTn id="79" dur="1000"/>
                                        <p:tgtEl>
                                          <p:spTgt spid="35"/>
                                        </p:tgtEl>
                                      </p:cBhvr>
                                    </p:animEffect>
                                  </p:childTnLst>
                                </p:cTn>
                              </p:par>
                            </p:childTnLst>
                          </p:cTn>
                        </p:par>
                      </p:childTnLst>
                    </p:cTn>
                  </p:par>
                  <p:par>
                    <p:cTn id="80" fill="hold">
                      <p:stCondLst>
                        <p:cond delay="indefinite"/>
                      </p:stCondLst>
                      <p:childTnLst>
                        <p:par>
                          <p:cTn id="81" fill="hold">
                            <p:stCondLst>
                              <p:cond delay="0"/>
                            </p:stCondLst>
                            <p:childTnLst>
                              <p:par>
                                <p:cTn id="82" presetID="29" presetClass="entr" presetSubtype="0" fill="hold" grpId="0" nodeType="clickEffect">
                                  <p:stCondLst>
                                    <p:cond delay="0"/>
                                  </p:stCondLst>
                                  <p:childTnLst>
                                    <p:set>
                                      <p:cBhvr>
                                        <p:cTn id="83" dur="1" fill="hold">
                                          <p:stCondLst>
                                            <p:cond delay="0"/>
                                          </p:stCondLst>
                                        </p:cTn>
                                        <p:tgtEl>
                                          <p:spTgt spid="36"/>
                                        </p:tgtEl>
                                        <p:attrNameLst>
                                          <p:attrName>style.visibility</p:attrName>
                                        </p:attrNameLst>
                                      </p:cBhvr>
                                      <p:to>
                                        <p:strVal val="visible"/>
                                      </p:to>
                                    </p:set>
                                    <p:anim calcmode="lin" valueType="num">
                                      <p:cBhvr>
                                        <p:cTn id="84" dur="1000" fill="hold"/>
                                        <p:tgtEl>
                                          <p:spTgt spid="36"/>
                                        </p:tgtEl>
                                        <p:attrNameLst>
                                          <p:attrName>ppt_x</p:attrName>
                                        </p:attrNameLst>
                                      </p:cBhvr>
                                      <p:tavLst>
                                        <p:tav tm="0">
                                          <p:val>
                                            <p:strVal val="#ppt_x-.2"/>
                                          </p:val>
                                        </p:tav>
                                        <p:tav tm="100000">
                                          <p:val>
                                            <p:strVal val="#ppt_x"/>
                                          </p:val>
                                        </p:tav>
                                      </p:tavLst>
                                    </p:anim>
                                    <p:anim calcmode="lin" valueType="num">
                                      <p:cBhvr>
                                        <p:cTn id="85"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86" dur="1000"/>
                                        <p:tgtEl>
                                          <p:spTgt spid="36"/>
                                        </p:tgtEl>
                                      </p:cBhvr>
                                    </p:animEffect>
                                  </p:childTnLst>
                                </p:cTn>
                              </p:par>
                            </p:childTnLst>
                          </p:cTn>
                        </p:par>
                      </p:childTnLst>
                    </p:cTn>
                  </p:par>
                  <p:par>
                    <p:cTn id="87" fill="hold">
                      <p:stCondLst>
                        <p:cond delay="indefinite"/>
                      </p:stCondLst>
                      <p:childTnLst>
                        <p:par>
                          <p:cTn id="88" fill="hold">
                            <p:stCondLst>
                              <p:cond delay="0"/>
                            </p:stCondLst>
                            <p:childTnLst>
                              <p:par>
                                <p:cTn id="89" presetID="29" presetClass="entr" presetSubtype="0" fill="hold" grpId="0" nodeType="clickEffect">
                                  <p:stCondLst>
                                    <p:cond delay="0"/>
                                  </p:stCondLst>
                                  <p:childTnLst>
                                    <p:set>
                                      <p:cBhvr>
                                        <p:cTn id="90" dur="1" fill="hold">
                                          <p:stCondLst>
                                            <p:cond delay="0"/>
                                          </p:stCondLst>
                                        </p:cTn>
                                        <p:tgtEl>
                                          <p:spTgt spid="46"/>
                                        </p:tgtEl>
                                        <p:attrNameLst>
                                          <p:attrName>style.visibility</p:attrName>
                                        </p:attrNameLst>
                                      </p:cBhvr>
                                      <p:to>
                                        <p:strVal val="visible"/>
                                      </p:to>
                                    </p:set>
                                    <p:anim calcmode="lin" valueType="num">
                                      <p:cBhvr>
                                        <p:cTn id="91" dur="1000" fill="hold"/>
                                        <p:tgtEl>
                                          <p:spTgt spid="46"/>
                                        </p:tgtEl>
                                        <p:attrNameLst>
                                          <p:attrName>ppt_x</p:attrName>
                                        </p:attrNameLst>
                                      </p:cBhvr>
                                      <p:tavLst>
                                        <p:tav tm="0">
                                          <p:val>
                                            <p:strVal val="#ppt_x-.2"/>
                                          </p:val>
                                        </p:tav>
                                        <p:tav tm="100000">
                                          <p:val>
                                            <p:strVal val="#ppt_x"/>
                                          </p:val>
                                        </p:tav>
                                      </p:tavLst>
                                    </p:anim>
                                    <p:anim calcmode="lin" valueType="num">
                                      <p:cBhvr>
                                        <p:cTn id="92" dur="1000" fill="hold"/>
                                        <p:tgtEl>
                                          <p:spTgt spid="46"/>
                                        </p:tgtEl>
                                        <p:attrNameLst>
                                          <p:attrName>ppt_y</p:attrName>
                                        </p:attrNameLst>
                                      </p:cBhvr>
                                      <p:tavLst>
                                        <p:tav tm="0">
                                          <p:val>
                                            <p:strVal val="#ppt_y"/>
                                          </p:val>
                                        </p:tav>
                                        <p:tav tm="100000">
                                          <p:val>
                                            <p:strVal val="#ppt_y"/>
                                          </p:val>
                                        </p:tav>
                                      </p:tavLst>
                                    </p:anim>
                                    <p:animEffect transition="in" filter="wipe(right)" prLst="gradientSize: 0.1">
                                      <p:cBhvr>
                                        <p:cTn id="93" dur="1000"/>
                                        <p:tgtEl>
                                          <p:spTgt spid="46"/>
                                        </p:tgtEl>
                                      </p:cBhvr>
                                    </p:animEffect>
                                  </p:childTnLst>
                                </p:cTn>
                              </p:par>
                            </p:childTnLst>
                          </p:cTn>
                        </p:par>
                      </p:childTnLst>
                    </p:cTn>
                  </p:par>
                  <p:par>
                    <p:cTn id="94" fill="hold">
                      <p:stCondLst>
                        <p:cond delay="indefinite"/>
                      </p:stCondLst>
                      <p:childTnLst>
                        <p:par>
                          <p:cTn id="95" fill="hold">
                            <p:stCondLst>
                              <p:cond delay="0"/>
                            </p:stCondLst>
                            <p:childTnLst>
                              <p:par>
                                <p:cTn id="96" presetID="29" presetClass="entr" presetSubtype="0" fill="hold" grpId="0" nodeType="clickEffect">
                                  <p:stCondLst>
                                    <p:cond delay="0"/>
                                  </p:stCondLst>
                                  <p:childTnLst>
                                    <p:set>
                                      <p:cBhvr>
                                        <p:cTn id="97" dur="1" fill="hold">
                                          <p:stCondLst>
                                            <p:cond delay="0"/>
                                          </p:stCondLst>
                                        </p:cTn>
                                        <p:tgtEl>
                                          <p:spTgt spid="37"/>
                                        </p:tgtEl>
                                        <p:attrNameLst>
                                          <p:attrName>style.visibility</p:attrName>
                                        </p:attrNameLst>
                                      </p:cBhvr>
                                      <p:to>
                                        <p:strVal val="visible"/>
                                      </p:to>
                                    </p:set>
                                    <p:anim calcmode="lin" valueType="num">
                                      <p:cBhvr>
                                        <p:cTn id="98" dur="1000" fill="hold"/>
                                        <p:tgtEl>
                                          <p:spTgt spid="37"/>
                                        </p:tgtEl>
                                        <p:attrNameLst>
                                          <p:attrName>ppt_x</p:attrName>
                                        </p:attrNameLst>
                                      </p:cBhvr>
                                      <p:tavLst>
                                        <p:tav tm="0">
                                          <p:val>
                                            <p:strVal val="#ppt_x-.2"/>
                                          </p:val>
                                        </p:tav>
                                        <p:tav tm="100000">
                                          <p:val>
                                            <p:strVal val="#ppt_x"/>
                                          </p:val>
                                        </p:tav>
                                      </p:tavLst>
                                    </p:anim>
                                    <p:anim calcmode="lin" valueType="num">
                                      <p:cBhvr>
                                        <p:cTn id="99"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100" dur="1000"/>
                                        <p:tgtEl>
                                          <p:spTgt spid="37"/>
                                        </p:tgtEl>
                                      </p:cBhvr>
                                    </p:animEffect>
                                  </p:childTnLst>
                                </p:cTn>
                              </p:par>
                            </p:childTnLst>
                          </p:cTn>
                        </p:par>
                      </p:childTnLst>
                    </p:cTn>
                  </p:par>
                  <p:par>
                    <p:cTn id="101" fill="hold">
                      <p:stCondLst>
                        <p:cond delay="indefinite"/>
                      </p:stCondLst>
                      <p:childTnLst>
                        <p:par>
                          <p:cTn id="102" fill="hold">
                            <p:stCondLst>
                              <p:cond delay="0"/>
                            </p:stCondLst>
                            <p:childTnLst>
                              <p:par>
                                <p:cTn id="103" presetID="29" presetClass="entr" presetSubtype="0" fill="hold" grpId="0" nodeType="clickEffect">
                                  <p:stCondLst>
                                    <p:cond delay="0"/>
                                  </p:stCondLst>
                                  <p:childTnLst>
                                    <p:set>
                                      <p:cBhvr>
                                        <p:cTn id="104" dur="1" fill="hold">
                                          <p:stCondLst>
                                            <p:cond delay="0"/>
                                          </p:stCondLst>
                                        </p:cTn>
                                        <p:tgtEl>
                                          <p:spTgt spid="45"/>
                                        </p:tgtEl>
                                        <p:attrNameLst>
                                          <p:attrName>style.visibility</p:attrName>
                                        </p:attrNameLst>
                                      </p:cBhvr>
                                      <p:to>
                                        <p:strVal val="visible"/>
                                      </p:to>
                                    </p:set>
                                    <p:anim calcmode="lin" valueType="num">
                                      <p:cBhvr>
                                        <p:cTn id="105" dur="1000" fill="hold"/>
                                        <p:tgtEl>
                                          <p:spTgt spid="45"/>
                                        </p:tgtEl>
                                        <p:attrNameLst>
                                          <p:attrName>ppt_x</p:attrName>
                                        </p:attrNameLst>
                                      </p:cBhvr>
                                      <p:tavLst>
                                        <p:tav tm="0">
                                          <p:val>
                                            <p:strVal val="#ppt_x-.2"/>
                                          </p:val>
                                        </p:tav>
                                        <p:tav tm="100000">
                                          <p:val>
                                            <p:strVal val="#ppt_x"/>
                                          </p:val>
                                        </p:tav>
                                      </p:tavLst>
                                    </p:anim>
                                    <p:anim calcmode="lin" valueType="num">
                                      <p:cBhvr>
                                        <p:cTn id="106"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107" dur="1000"/>
                                        <p:tgtEl>
                                          <p:spTgt spid="45"/>
                                        </p:tgtEl>
                                      </p:cBhvr>
                                    </p:animEffect>
                                  </p:childTnLst>
                                </p:cTn>
                              </p:par>
                            </p:childTnLst>
                          </p:cTn>
                        </p:par>
                      </p:childTnLst>
                    </p:cTn>
                  </p:par>
                  <p:par>
                    <p:cTn id="108" fill="hold">
                      <p:stCondLst>
                        <p:cond delay="indefinite"/>
                      </p:stCondLst>
                      <p:childTnLst>
                        <p:par>
                          <p:cTn id="109" fill="hold">
                            <p:stCondLst>
                              <p:cond delay="0"/>
                            </p:stCondLst>
                            <p:childTnLst>
                              <p:par>
                                <p:cTn id="110" presetID="29" presetClass="entr" presetSubtype="0" fill="hold" grpId="0" nodeType="clickEffect">
                                  <p:stCondLst>
                                    <p:cond delay="0"/>
                                  </p:stCondLst>
                                  <p:childTnLst>
                                    <p:set>
                                      <p:cBhvr>
                                        <p:cTn id="111" dur="1" fill="hold">
                                          <p:stCondLst>
                                            <p:cond delay="0"/>
                                          </p:stCondLst>
                                        </p:cTn>
                                        <p:tgtEl>
                                          <p:spTgt spid="38"/>
                                        </p:tgtEl>
                                        <p:attrNameLst>
                                          <p:attrName>style.visibility</p:attrName>
                                        </p:attrNameLst>
                                      </p:cBhvr>
                                      <p:to>
                                        <p:strVal val="visible"/>
                                      </p:to>
                                    </p:set>
                                    <p:anim calcmode="lin" valueType="num">
                                      <p:cBhvr>
                                        <p:cTn id="112" dur="1000" fill="hold"/>
                                        <p:tgtEl>
                                          <p:spTgt spid="38"/>
                                        </p:tgtEl>
                                        <p:attrNameLst>
                                          <p:attrName>ppt_x</p:attrName>
                                        </p:attrNameLst>
                                      </p:cBhvr>
                                      <p:tavLst>
                                        <p:tav tm="0">
                                          <p:val>
                                            <p:strVal val="#ppt_x-.2"/>
                                          </p:val>
                                        </p:tav>
                                        <p:tav tm="100000">
                                          <p:val>
                                            <p:strVal val="#ppt_x"/>
                                          </p:val>
                                        </p:tav>
                                      </p:tavLst>
                                    </p:anim>
                                    <p:anim calcmode="lin" valueType="num">
                                      <p:cBhvr>
                                        <p:cTn id="113" dur="1000" fill="hold"/>
                                        <p:tgtEl>
                                          <p:spTgt spid="38"/>
                                        </p:tgtEl>
                                        <p:attrNameLst>
                                          <p:attrName>ppt_y</p:attrName>
                                        </p:attrNameLst>
                                      </p:cBhvr>
                                      <p:tavLst>
                                        <p:tav tm="0">
                                          <p:val>
                                            <p:strVal val="#ppt_y"/>
                                          </p:val>
                                        </p:tav>
                                        <p:tav tm="100000">
                                          <p:val>
                                            <p:strVal val="#ppt_y"/>
                                          </p:val>
                                        </p:tav>
                                      </p:tavLst>
                                    </p:anim>
                                    <p:animEffect transition="in" filter="wipe(right)" prLst="gradientSize: 0.1">
                                      <p:cBhvr>
                                        <p:cTn id="114" dur="1000"/>
                                        <p:tgtEl>
                                          <p:spTgt spid="38"/>
                                        </p:tgtEl>
                                      </p:cBhvr>
                                    </p:animEffect>
                                  </p:childTnLst>
                                </p:cTn>
                              </p:par>
                            </p:childTnLst>
                          </p:cTn>
                        </p:par>
                      </p:childTnLst>
                    </p:cTn>
                  </p:par>
                  <p:par>
                    <p:cTn id="115" fill="hold">
                      <p:stCondLst>
                        <p:cond delay="indefinite"/>
                      </p:stCondLst>
                      <p:childTnLst>
                        <p:par>
                          <p:cTn id="116" fill="hold">
                            <p:stCondLst>
                              <p:cond delay="0"/>
                            </p:stCondLst>
                            <p:childTnLst>
                              <p:par>
                                <p:cTn id="117" presetID="29" presetClass="entr" presetSubtype="0" fill="hold" grpId="0" nodeType="clickEffect">
                                  <p:stCondLst>
                                    <p:cond delay="0"/>
                                  </p:stCondLst>
                                  <p:childTnLst>
                                    <p:set>
                                      <p:cBhvr>
                                        <p:cTn id="118" dur="1" fill="hold">
                                          <p:stCondLst>
                                            <p:cond delay="0"/>
                                          </p:stCondLst>
                                        </p:cTn>
                                        <p:tgtEl>
                                          <p:spTgt spid="48"/>
                                        </p:tgtEl>
                                        <p:attrNameLst>
                                          <p:attrName>style.visibility</p:attrName>
                                        </p:attrNameLst>
                                      </p:cBhvr>
                                      <p:to>
                                        <p:strVal val="visible"/>
                                      </p:to>
                                    </p:set>
                                    <p:anim calcmode="lin" valueType="num">
                                      <p:cBhvr>
                                        <p:cTn id="119" dur="1000" fill="hold"/>
                                        <p:tgtEl>
                                          <p:spTgt spid="48"/>
                                        </p:tgtEl>
                                        <p:attrNameLst>
                                          <p:attrName>ppt_x</p:attrName>
                                        </p:attrNameLst>
                                      </p:cBhvr>
                                      <p:tavLst>
                                        <p:tav tm="0">
                                          <p:val>
                                            <p:strVal val="#ppt_x-.2"/>
                                          </p:val>
                                        </p:tav>
                                        <p:tav tm="100000">
                                          <p:val>
                                            <p:strVal val="#ppt_x"/>
                                          </p:val>
                                        </p:tav>
                                      </p:tavLst>
                                    </p:anim>
                                    <p:anim calcmode="lin" valueType="num">
                                      <p:cBhvr>
                                        <p:cTn id="1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121" dur="1000"/>
                                        <p:tgtEl>
                                          <p:spTgt spid="48"/>
                                        </p:tgtEl>
                                      </p:cBhvr>
                                    </p:animEffect>
                                  </p:childTnLst>
                                </p:cTn>
                              </p:par>
                            </p:childTnLst>
                          </p:cTn>
                        </p:par>
                        <p:par>
                          <p:cTn id="122" fill="hold">
                            <p:stCondLst>
                              <p:cond delay="1000"/>
                            </p:stCondLst>
                            <p:childTnLst>
                              <p:par>
                                <p:cTn id="123" presetID="29" presetClass="entr" presetSubtype="0" fill="hold" grpId="0" nodeType="afterEffect">
                                  <p:stCondLst>
                                    <p:cond delay="0"/>
                                  </p:stCondLst>
                                  <p:childTnLst>
                                    <p:set>
                                      <p:cBhvr>
                                        <p:cTn id="124" dur="1" fill="hold">
                                          <p:stCondLst>
                                            <p:cond delay="0"/>
                                          </p:stCondLst>
                                        </p:cTn>
                                        <p:tgtEl>
                                          <p:spTgt spid="43"/>
                                        </p:tgtEl>
                                        <p:attrNameLst>
                                          <p:attrName>style.visibility</p:attrName>
                                        </p:attrNameLst>
                                      </p:cBhvr>
                                      <p:to>
                                        <p:strVal val="visible"/>
                                      </p:to>
                                    </p:set>
                                    <p:anim calcmode="lin" valueType="num">
                                      <p:cBhvr>
                                        <p:cTn id="125" dur="1000" fill="hold"/>
                                        <p:tgtEl>
                                          <p:spTgt spid="43"/>
                                        </p:tgtEl>
                                        <p:attrNameLst>
                                          <p:attrName>ppt_x</p:attrName>
                                        </p:attrNameLst>
                                      </p:cBhvr>
                                      <p:tavLst>
                                        <p:tav tm="0">
                                          <p:val>
                                            <p:strVal val="#ppt_x-.2"/>
                                          </p:val>
                                        </p:tav>
                                        <p:tav tm="100000">
                                          <p:val>
                                            <p:strVal val="#ppt_x"/>
                                          </p:val>
                                        </p:tav>
                                      </p:tavLst>
                                    </p:anim>
                                    <p:anim calcmode="lin" valueType="num">
                                      <p:cBhvr>
                                        <p:cTn id="126"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127" dur="1000"/>
                                        <p:tgtEl>
                                          <p:spTgt spid="43"/>
                                        </p:tgtEl>
                                      </p:cBhvr>
                                    </p:animEffect>
                                  </p:childTnLst>
                                </p:cTn>
                              </p:par>
                            </p:childTnLst>
                          </p:cTn>
                        </p:par>
                        <p:par>
                          <p:cTn id="128" fill="hold">
                            <p:stCondLst>
                              <p:cond delay="2000"/>
                            </p:stCondLst>
                            <p:childTnLst>
                              <p:par>
                                <p:cTn id="129" presetID="29" presetClass="entr" presetSubtype="0" fill="hold" grpId="0" nodeType="afterEffect">
                                  <p:stCondLst>
                                    <p:cond delay="0"/>
                                  </p:stCondLst>
                                  <p:childTnLst>
                                    <p:set>
                                      <p:cBhvr>
                                        <p:cTn id="130" dur="1" fill="hold">
                                          <p:stCondLst>
                                            <p:cond delay="0"/>
                                          </p:stCondLst>
                                        </p:cTn>
                                        <p:tgtEl>
                                          <p:spTgt spid="44"/>
                                        </p:tgtEl>
                                        <p:attrNameLst>
                                          <p:attrName>style.visibility</p:attrName>
                                        </p:attrNameLst>
                                      </p:cBhvr>
                                      <p:to>
                                        <p:strVal val="visible"/>
                                      </p:to>
                                    </p:set>
                                    <p:anim calcmode="lin" valueType="num">
                                      <p:cBhvr>
                                        <p:cTn id="131" dur="1000" fill="hold"/>
                                        <p:tgtEl>
                                          <p:spTgt spid="44"/>
                                        </p:tgtEl>
                                        <p:attrNameLst>
                                          <p:attrName>ppt_x</p:attrName>
                                        </p:attrNameLst>
                                      </p:cBhvr>
                                      <p:tavLst>
                                        <p:tav tm="0">
                                          <p:val>
                                            <p:strVal val="#ppt_x-.2"/>
                                          </p:val>
                                        </p:tav>
                                        <p:tav tm="100000">
                                          <p:val>
                                            <p:strVal val="#ppt_x"/>
                                          </p:val>
                                        </p:tav>
                                      </p:tavLst>
                                    </p:anim>
                                    <p:anim calcmode="lin" valueType="num">
                                      <p:cBhvr>
                                        <p:cTn id="132"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33" dur="1000"/>
                                        <p:tgtEl>
                                          <p:spTgt spid="44"/>
                                        </p:tgtEl>
                                      </p:cBhvr>
                                    </p:animEffect>
                                  </p:childTnLst>
                                </p:cTn>
                              </p:par>
                              <p:par>
                                <p:cTn id="134" presetID="26" presetClass="emph" presetSubtype="0" fill="hold" grpId="0" nodeType="withEffect">
                                  <p:stCondLst>
                                    <p:cond delay="0"/>
                                  </p:stCondLst>
                                  <p:childTnLst>
                                    <p:animEffect transition="out" filter="fade">
                                      <p:cBhvr>
                                        <p:cTn id="135" dur="500" tmFilter="0, 0; .2, .5; .8, .5; 1, 0"/>
                                        <p:tgtEl>
                                          <p:spTgt spid="24"/>
                                        </p:tgtEl>
                                      </p:cBhvr>
                                    </p:animEffect>
                                    <p:animScale>
                                      <p:cBhvr>
                                        <p:cTn id="136"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23" grpId="0" animBg="1"/>
      <p:bldP spid="2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2"/>
          <p:cNvSpPr>
            <a:spLocks noGrp="1"/>
          </p:cNvSpPr>
          <p:nvPr/>
        </p:nvSpPr>
        <p:spPr bwMode="auto">
          <a:xfrm>
            <a:off x="1762125" y="2190750"/>
            <a:ext cx="8667750" cy="361473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lvl="1" indent="457200">
              <a:buNone/>
              <a:defRPr/>
            </a:pPr>
            <a:r>
              <a:rPr lang="zh-CN" altLang="zh-CN" kern="0" dirty="0" smtClean="0">
                <a:solidFill>
                  <a:schemeClr val="tx1">
                    <a:lumMod val="65000"/>
                    <a:lumOff val="35000"/>
                  </a:schemeClr>
                </a:solidFill>
                <a:latin typeface="微软雅黑" panose="020B0503020204020204" pitchFamily="34" charset="-122"/>
                <a:ea typeface="微软雅黑" panose="020B0503020204020204" pitchFamily="34" charset="-122"/>
              </a:rPr>
              <a:t>概</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念结构设计是将需求分析阶段得到的用户需求进行综合、归纳与抽象成信息结构即概念模型的过程。</a:t>
            </a: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自顶向下。</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）自底向上。</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）逐步扩张。</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a:defRPr/>
            </a:pP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kern="0" dirty="0">
                <a:solidFill>
                  <a:schemeClr val="tx1">
                    <a:lumMod val="65000"/>
                    <a:lumOff val="35000"/>
                  </a:schemeClr>
                </a:solidFill>
                <a:latin typeface="微软雅黑" panose="020B0503020204020204" pitchFamily="34" charset="-122"/>
                <a:ea typeface="微软雅黑" panose="020B0503020204020204" pitchFamily="34" charset="-122"/>
              </a:rPr>
              <a:t>）混合策略。</a:t>
            </a:r>
            <a:endParaRPr lang="en-US" altLang="zh-CN" sz="2000"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lvl="1" indent="0">
              <a:buNone/>
              <a:defRPr/>
            </a:pPr>
            <a:r>
              <a:rPr lang="en-US" altLang="zh-CN" kern="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rPr>
              <a:t>在设计过程中通常是先自顶向下进行需求分析，然后再自底向上地设计概念结构。</a:t>
            </a:r>
            <a:endParaRPr lang="zh-CN" altLang="zh-CN" kern="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zh-CN"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kern="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defRPr/>
            </a:pPr>
            <a:endParaRPr lang="en-US" altLang="zh-CN" b="1" kern="0"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概念结构设计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stretch>
            <a:fillRect/>
          </a:stretch>
        </p:blipFill>
        <p:spPr>
          <a:xfrm>
            <a:off x="2732996" y="2039070"/>
            <a:ext cx="6726009" cy="4341961"/>
          </a:xfrm>
          <a:prstGeom prst="rect">
            <a:avLst/>
          </a:prstGeom>
        </p:spPr>
      </p:pic>
      <p:sp>
        <p:nvSpPr>
          <p:cNvPr id="8"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内容占位符 2"/>
          <p:cNvSpPr>
            <a:spLocks noGrp="1"/>
          </p:cNvSpPr>
          <p:nvPr/>
        </p:nvSpPr>
        <p:spPr>
          <a:xfrm>
            <a:off x="1762125" y="2362200"/>
            <a:ext cx="8667750" cy="3595689"/>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概</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念结构设计主要应用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Entity Relationship Diagram</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，实体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联系图）来完成。步骤</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如下：</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对数据进行抽象并设计局部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概念结构设计首先就是要抽象机制对需求分析阶段收集到的数据分类、组织（聚集），形成实体型、属性和码，确定实体型之间的联系类型（一对一、一对多或多对多），进而设计分</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概念结构设计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p:cTn id="7" dur="1000" fill="hold"/>
                                        <p:tgtEl>
                                          <p:spTgt spid="65538"/>
                                        </p:tgtEl>
                                        <p:attrNameLst>
                                          <p:attrName>ppt_x</p:attrName>
                                        </p:attrNameLst>
                                      </p:cBhvr>
                                      <p:tavLst>
                                        <p:tav tm="0">
                                          <p:val>
                                            <p:strVal val="#ppt_x-.2"/>
                                          </p:val>
                                        </p:tav>
                                        <p:tav tm="100000">
                                          <p:val>
                                            <p:strVal val="#ppt_x"/>
                                          </p:val>
                                        </p:tav>
                                      </p:tavLst>
                                    </p:anim>
                                    <p:anim calcmode="lin" valueType="num">
                                      <p:cBhvr>
                                        <p:cTn id="8" dur="1000" fill="hold"/>
                                        <p:tgtEl>
                                          <p:spTgt spid="655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65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内容占位符 2"/>
          <p:cNvSpPr>
            <a:spLocks noGrp="1"/>
          </p:cNvSpPr>
          <p:nvPr/>
        </p:nvSpPr>
        <p:spPr>
          <a:xfrm>
            <a:off x="1771651" y="2371725"/>
            <a:ext cx="8648699" cy="3586164"/>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将各局部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图进行合并，形成初步</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各局部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图设计完成后，还需要对它们进行合并，集成为系统整体的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图，当然，形成的这个</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图只是一个初步的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图的集成有两种方法：</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）一次集成法，就是一次性地将所有局部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图合并为全局</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）逐步集成法，先集成两个局部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图，然后用累加的方式逐渐合并进去一个新的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图，这样一直继续下去，直到得到全局的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2200" b="1" dirty="0">
              <a:latin typeface="微软雅黑" panose="020B0503020204020204" pitchFamily="34" charset="-122"/>
              <a:ea typeface="微软雅黑" panose="020B0503020204020204" pitchFamily="34" charset="-122"/>
            </a:endParaRPr>
          </a:p>
        </p:txBody>
      </p:sp>
      <p:sp>
        <p:nvSpPr>
          <p:cNvPr id="8" name="TextBox 7"/>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概念结构设计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9" name="矩形 8"/>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fade">
                                      <p:cBhvr>
                                        <p:cTn id="7" dur="20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内容占位符 2"/>
          <p:cNvSpPr>
            <a:spLocks noGrp="1"/>
          </p:cNvSpPr>
          <p:nvPr/>
        </p:nvSpPr>
        <p:spPr>
          <a:xfrm>
            <a:off x="1590675" y="2238375"/>
            <a:ext cx="9010650" cy="3614739"/>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合</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并局部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图时要注意消除各局部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图中的不一致，以形成一个能为全系统中所有用户共同理解和接受的统一概念模型。各局部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图之间的冲突主要有三类：</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属性冲突。</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命名冲突。</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(3)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结构冲突。</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概念结构设计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p:cTn id="7" dur="1000" fill="hold"/>
                                        <p:tgtEl>
                                          <p:spTgt spid="67586"/>
                                        </p:tgtEl>
                                        <p:attrNameLst>
                                          <p:attrName>ppt_x</p:attrName>
                                        </p:attrNameLst>
                                      </p:cBhvr>
                                      <p:tavLst>
                                        <p:tav tm="0">
                                          <p:val>
                                            <p:strVal val="#ppt_x-.2"/>
                                          </p:val>
                                        </p:tav>
                                        <p:tav tm="100000">
                                          <p:val>
                                            <p:strVal val="#ppt_x"/>
                                          </p:val>
                                        </p:tav>
                                      </p:tavLst>
                                    </p:anim>
                                    <p:anim calcmode="lin" valueType="num">
                                      <p:cBhvr>
                                        <p:cTn id="8" dur="1000" fill="hold"/>
                                        <p:tgtEl>
                                          <p:spTgt spid="6758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sp>
        <p:nvSpPr>
          <p:cNvPr id="68610" name="内容占位符 2"/>
          <p:cNvSpPr>
            <a:spLocks noGrp="1"/>
          </p:cNvSpPr>
          <p:nvPr/>
        </p:nvSpPr>
        <p:spPr>
          <a:xfrm>
            <a:off x="2008188" y="2266950"/>
            <a:ext cx="8175625" cy="3690939"/>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消除不必要的冗余，形成基本</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在合并后的初步</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中，可能存在冗余的数据和冗余的联系。所谓冗余的数据是指可由基本数据导出数据，冗余的联系是指可由其他联系导出的联系。概念结构设计阶段，哪些冗余信息要消除哪些可以保留需要根据用户的整体需求来确定。消除了冗余的初步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图称为基本</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图，它代表了用户的数据要求，决定了下一步的逻辑结构设计</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8"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1.7.3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概念结构设计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p:cTn id="7" dur="1000" fill="hold"/>
                                        <p:tgtEl>
                                          <p:spTgt spid="68610"/>
                                        </p:tgtEl>
                                        <p:attrNameLst>
                                          <p:attrName>ppt_x</p:attrName>
                                        </p:attrNameLst>
                                      </p:cBhvr>
                                      <p:tavLst>
                                        <p:tav tm="0">
                                          <p:val>
                                            <p:strVal val="#ppt_x-.2"/>
                                          </p:val>
                                        </p:tav>
                                        <p:tav tm="100000">
                                          <p:val>
                                            <p:strVal val="#ppt_x"/>
                                          </p:val>
                                        </p:tav>
                                      </p:tavLst>
                                    </p:anim>
                                    <p:anim calcmode="lin" valueType="num">
                                      <p:cBhvr>
                                        <p:cTn id="8" dur="1000" fill="hold"/>
                                        <p:tgtEl>
                                          <p:spTgt spid="686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内容占位符 2"/>
          <p:cNvSpPr>
            <a:spLocks noGrp="1"/>
          </p:cNvSpPr>
          <p:nvPr/>
        </p:nvSpPr>
        <p:spPr>
          <a:xfrm>
            <a:off x="1681163" y="2276475"/>
            <a:ext cx="8829675" cy="1200150"/>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逻</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辑结构设计阶段的任务就是将上一阶段所设计好的基本</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图转换为与选用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DBMS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产品所支持的数据模型相符合的逻辑结构。</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1.7.4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逻辑结构设计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1000" fill="hold"/>
                                        <p:tgtEl>
                                          <p:spTgt spid="69634"/>
                                        </p:tgtEl>
                                        <p:attrNameLst>
                                          <p:attrName>ppt_x</p:attrName>
                                        </p:attrNameLst>
                                      </p:cBhvr>
                                      <p:tavLst>
                                        <p:tav tm="0">
                                          <p:val>
                                            <p:strVal val="#ppt_x"/>
                                          </p:val>
                                        </p:tav>
                                        <p:tav tm="100000">
                                          <p:val>
                                            <p:strVal val="#ppt_x"/>
                                          </p:val>
                                        </p:tav>
                                      </p:tavLst>
                                    </p:anim>
                                    <p:anim calcmode="lin" valueType="num">
                                      <p:cBhvr additive="base">
                                        <p:cTn id="8" dur="1000" fill="hold"/>
                                        <p:tgtEl>
                                          <p:spTgt spid="696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内容占位符 2"/>
          <p:cNvSpPr>
            <a:spLocks noGrp="1"/>
          </p:cNvSpPr>
          <p:nvPr/>
        </p:nvSpPr>
        <p:spPr>
          <a:xfrm>
            <a:off x="1857375" y="2038350"/>
            <a:ext cx="8477250" cy="3133725"/>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342900" lvl="1" indent="-342900">
              <a:lnSpc>
                <a:spcPct val="200000"/>
              </a:lnSpc>
              <a:buFont typeface="Arial" panose="020B0604020202020204" pitchFamily="34" charset="0"/>
              <a:buChar char="─"/>
            </a:pPr>
            <a:r>
              <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dirty="0">
                <a:solidFill>
                  <a:schemeClr val="tx1">
                    <a:lumMod val="65000"/>
                    <a:lumOff val="35000"/>
                  </a:schemeClr>
                </a:solidFill>
                <a:latin typeface="微软雅黑" panose="020B0503020204020204" pitchFamily="34" charset="-122"/>
                <a:ea typeface="微软雅黑" panose="020B0503020204020204" pitchFamily="34" charset="-122"/>
              </a:rPr>
              <a:t>图向关系模型的转换</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在转换过程中要遵循的的原则有：</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一个实体型转换为一个关系模式，实体的属性就是关系的属性，实体的码就是关系的码。</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17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17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17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1700"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37597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1.7.4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逻辑结构设计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1000" fill="hold"/>
                                        <p:tgtEl>
                                          <p:spTgt spid="70658"/>
                                        </p:tgtEl>
                                        <p:attrNameLst>
                                          <p:attrName>ppt_x</p:attrName>
                                        </p:attrNameLst>
                                      </p:cBhvr>
                                      <p:tavLst>
                                        <p:tav tm="0">
                                          <p:val>
                                            <p:strVal val="#ppt_x"/>
                                          </p:val>
                                        </p:tav>
                                        <p:tav tm="100000">
                                          <p:val>
                                            <p:strVal val="#ppt_x"/>
                                          </p:val>
                                        </p:tav>
                                      </p:tavLst>
                                    </p:anim>
                                    <p:anim calcmode="lin" valueType="num">
                                      <p:cBhvr additive="base">
                                        <p:cTn id="8" dur="1000" fill="hold"/>
                                        <p:tgtEl>
                                          <p:spTgt spid="706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矩形 4"/>
          <p:cNvSpPr/>
          <p:nvPr/>
        </p:nvSpPr>
        <p:spPr>
          <a:xfrm>
            <a:off x="2105025" y="2347436"/>
            <a:ext cx="7981950" cy="1631216"/>
          </a:xfrm>
          <a:prstGeom prst="rect">
            <a:avLst/>
          </a:prstGeom>
        </p:spPr>
        <p:txBody>
          <a:bodyPr wrap="square">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）可以将</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1:1</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联系转换为一个独立的关系模式，也可以与任意一端对应的关系模式合并。</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）可以将</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1:n</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联系转换为一个独立的关系模式，也可以与</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n</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端对应的关系模式合并。</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矩形 4"/>
          <p:cNvSpPr/>
          <p:nvPr/>
        </p:nvSpPr>
        <p:spPr>
          <a:xfrm>
            <a:off x="1747838" y="2362200"/>
            <a:ext cx="8696325" cy="1631216"/>
          </a:xfrm>
          <a:prstGeom prst="rect">
            <a:avLst/>
          </a:prstGeom>
        </p:spPr>
        <p:txBody>
          <a:bodyPr wrap="square">
            <a:spAutoFit/>
          </a:bodyPr>
          <a:lstStyle/>
          <a:p>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可以将</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m:n</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联系转换为一个关系模式。</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三个或三个以上实体间的一个多元联系，可以转换为一个关系模式。</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具有相同码的关系模式可以合并。</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552093" y="1942328"/>
            <a:ext cx="3200400" cy="523220"/>
          </a:xfrm>
          <a:prstGeom prst="rect">
            <a:avLst/>
          </a:prstGeom>
        </p:spPr>
        <p:txBody>
          <a:bodyPr>
            <a:spAutoFit/>
          </a:bodyPr>
          <a:lstStyle/>
          <a:p>
            <a:pPr algn="ctr" eaLnBrk="0" fontAlgn="base" hangingPunct="0">
              <a:spcBef>
                <a:spcPct val="0"/>
              </a:spcBef>
              <a:spcAft>
                <a:spcPct val="0"/>
              </a:spcAft>
              <a:defRPr/>
            </a:pPr>
            <a:r>
              <a:rPr lang="zh-CN" altLang="zh-CN" sz="2800" dirty="0">
                <a:solidFill>
                  <a:srgbClr val="F0882E"/>
                </a:solidFill>
                <a:latin typeface="微软雅黑" panose="020B0503020204020204" pitchFamily="34" charset="-122"/>
                <a:ea typeface="微软雅黑" panose="020B0503020204020204" pitchFamily="34" charset="-122"/>
              </a:rPr>
              <a:t>数据库</a:t>
            </a:r>
            <a:r>
              <a:rPr lang="zh-CN" altLang="en-US" sz="2800" dirty="0">
                <a:solidFill>
                  <a:srgbClr val="F0882E"/>
                </a:solidFill>
                <a:latin typeface="微软雅黑" panose="020B0503020204020204" pitchFamily="34" charset="-122"/>
                <a:ea typeface="微软雅黑" panose="020B0503020204020204" pitchFamily="34" charset="-122"/>
              </a:rPr>
              <a:t>系统</a:t>
            </a:r>
            <a:endParaRPr lang="zh-CN" altLang="en-US" sz="2800" dirty="0">
              <a:solidFill>
                <a:srgbClr val="F0882E"/>
              </a:solidFill>
              <a:latin typeface="微软雅黑" panose="020B0503020204020204" pitchFamily="34" charset="-122"/>
              <a:ea typeface="微软雅黑" panose="020B0503020204020204" pitchFamily="34" charset="-122"/>
            </a:endParaRPr>
          </a:p>
        </p:txBody>
      </p:sp>
      <p:sp>
        <p:nvSpPr>
          <p:cNvPr id="12" name="矩形 11"/>
          <p:cNvSpPr/>
          <p:nvPr/>
        </p:nvSpPr>
        <p:spPr>
          <a:xfrm>
            <a:off x="4005744" y="1942328"/>
            <a:ext cx="4876800" cy="523220"/>
          </a:xfrm>
          <a:prstGeom prst="rect">
            <a:avLst/>
          </a:prstGeom>
        </p:spPr>
        <p:txBody>
          <a:bodyPr wrap="square">
            <a:spAutoFit/>
          </a:bodyPr>
          <a:lstStyle/>
          <a:p>
            <a:pPr algn="ctr" eaLnBrk="0" fontAlgn="base" hangingPunct="0">
              <a:spcBef>
                <a:spcPct val="0"/>
              </a:spcBef>
              <a:spcAft>
                <a:spcPct val="0"/>
              </a:spcAft>
              <a:defRPr/>
            </a:pPr>
            <a:r>
              <a:rPr lang="en-US" altLang="zh-CN" sz="2800" dirty="0">
                <a:solidFill>
                  <a:srgbClr val="F0882E"/>
                </a:solidFill>
                <a:latin typeface="微软雅黑" panose="020B0503020204020204" pitchFamily="34" charset="-122"/>
                <a:ea typeface="微软雅黑" panose="020B0503020204020204" pitchFamily="34" charset="-122"/>
              </a:rPr>
              <a:t>Data  Base System</a:t>
            </a:r>
            <a:endParaRPr lang="en-US" altLang="zh-CN" sz="2800" dirty="0">
              <a:solidFill>
                <a:srgbClr val="F0882E"/>
              </a:solidFill>
              <a:latin typeface="微软雅黑" panose="020B0503020204020204" pitchFamily="34" charset="-122"/>
              <a:ea typeface="微软雅黑" panose="020B0503020204020204" pitchFamily="34" charset="-122"/>
            </a:endParaRPr>
          </a:p>
        </p:txBody>
      </p:sp>
      <p:sp>
        <p:nvSpPr>
          <p:cNvPr id="13" name="矩形 12"/>
          <p:cNvSpPr/>
          <p:nvPr/>
        </p:nvSpPr>
        <p:spPr>
          <a:xfrm>
            <a:off x="8320318" y="1985495"/>
            <a:ext cx="1562100" cy="523220"/>
          </a:xfrm>
          <a:prstGeom prst="rect">
            <a:avLst/>
          </a:prstGeom>
        </p:spPr>
        <p:txBody>
          <a:bodyPr>
            <a:spAutoFit/>
          </a:bodyPr>
          <a:lstStyle/>
          <a:p>
            <a:pPr algn="ctr" eaLnBrk="0" fontAlgn="base" hangingPunct="0">
              <a:spcBef>
                <a:spcPct val="0"/>
              </a:spcBef>
              <a:spcAft>
                <a:spcPct val="0"/>
              </a:spcAft>
              <a:defRPr/>
            </a:pPr>
            <a:r>
              <a:rPr lang="en-US" altLang="zh-CN" sz="2800" dirty="0">
                <a:solidFill>
                  <a:srgbClr val="F0882E"/>
                </a:solidFill>
                <a:latin typeface="微软雅黑" panose="020B0503020204020204" pitchFamily="34" charset="-122"/>
                <a:ea typeface="微软雅黑" panose="020B0503020204020204" pitchFamily="34" charset="-122"/>
              </a:rPr>
              <a:t>DBS</a:t>
            </a:r>
            <a:endParaRPr lang="en-US" altLang="zh-CN" sz="2800" dirty="0">
              <a:solidFill>
                <a:srgbClr val="F0882E"/>
              </a:solidFill>
              <a:latin typeface="微软雅黑" panose="020B0503020204020204" pitchFamily="34" charset="-122"/>
              <a:ea typeface="微软雅黑" panose="020B0503020204020204" pitchFamily="34" charset="-122"/>
            </a:endParaRPr>
          </a:p>
        </p:txBody>
      </p:sp>
      <p:sp>
        <p:nvSpPr>
          <p:cNvPr id="14" name="矩形 13"/>
          <p:cNvSpPr/>
          <p:nvPr/>
        </p:nvSpPr>
        <p:spPr>
          <a:xfrm>
            <a:off x="3487968" y="3009231"/>
            <a:ext cx="4852610" cy="523220"/>
          </a:xfrm>
          <a:prstGeom prst="rect">
            <a:avLst/>
          </a:prstGeom>
        </p:spPr>
        <p:txBody>
          <a:bodyPr wrap="none">
            <a:spAutoFit/>
          </a:bodyPr>
          <a:lstStyle/>
          <a:p>
            <a:pPr eaLnBrk="0" fontAlgn="base" hangingPunct="0">
              <a:spcBef>
                <a:spcPct val="0"/>
              </a:spcBef>
              <a:spcAft>
                <a:spcPct val="0"/>
              </a:spcAft>
              <a:defRPr/>
            </a:pPr>
            <a:r>
              <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rPr>
              <a:t>引入了数据库后的计算机系统</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右箭头 18"/>
          <p:cNvSpPr/>
          <p:nvPr/>
        </p:nvSpPr>
        <p:spPr bwMode="auto">
          <a:xfrm rot="5400000">
            <a:off x="3371662" y="4150820"/>
            <a:ext cx="523220" cy="252831"/>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sp>
        <p:nvSpPr>
          <p:cNvPr id="16" name="矩形 15"/>
          <p:cNvSpPr/>
          <p:nvPr/>
        </p:nvSpPr>
        <p:spPr>
          <a:xfrm>
            <a:off x="3195410" y="4624247"/>
            <a:ext cx="902811" cy="523220"/>
          </a:xfrm>
          <a:prstGeom prst="rect">
            <a:avLst/>
          </a:prstGeom>
          <a:ln>
            <a:solidFill>
              <a:schemeClr val="tx1">
                <a:lumMod val="50000"/>
                <a:lumOff val="50000"/>
              </a:schemeClr>
            </a:solidFill>
          </a:ln>
        </p:spPr>
        <p:txBody>
          <a:bodyPr wrap="none">
            <a:spAutoFit/>
          </a:bodyPr>
          <a:lstStyle/>
          <a:p>
            <a:pPr eaLnBrk="0" fontAlgn="base" hangingPunct="0">
              <a:spcBef>
                <a:spcPct val="0"/>
              </a:spcBef>
              <a:spcAft>
                <a:spcPct val="0"/>
              </a:spcAft>
              <a:defRPr/>
            </a:pPr>
            <a:r>
              <a:rPr lang="zh-CN" altLang="en-US" sz="2800" dirty="0">
                <a:solidFill>
                  <a:srgbClr val="F0882E"/>
                </a:solidFill>
                <a:latin typeface="微软雅黑" panose="020B0503020204020204" pitchFamily="34" charset="-122"/>
                <a:ea typeface="微软雅黑" panose="020B0503020204020204" pitchFamily="34" charset="-122"/>
              </a:rPr>
              <a:t>硬件</a:t>
            </a:r>
            <a:endParaRPr lang="zh-CN" altLang="en-US" sz="2800" dirty="0">
              <a:solidFill>
                <a:srgbClr val="F0882E"/>
              </a:solidFill>
              <a:latin typeface="微软雅黑" panose="020B0503020204020204" pitchFamily="34" charset="-122"/>
              <a:ea typeface="微软雅黑" panose="020B0503020204020204" pitchFamily="34" charset="-122"/>
            </a:endParaRPr>
          </a:p>
        </p:txBody>
      </p:sp>
      <p:sp>
        <p:nvSpPr>
          <p:cNvPr id="17" name="矩形 16"/>
          <p:cNvSpPr/>
          <p:nvPr/>
        </p:nvSpPr>
        <p:spPr>
          <a:xfrm>
            <a:off x="4720997" y="4624247"/>
            <a:ext cx="902811" cy="523220"/>
          </a:xfrm>
          <a:prstGeom prst="rect">
            <a:avLst/>
          </a:prstGeom>
          <a:ln>
            <a:solidFill>
              <a:schemeClr val="tx1">
                <a:lumMod val="50000"/>
                <a:lumOff val="50000"/>
              </a:schemeClr>
            </a:solidFill>
          </a:ln>
        </p:spPr>
        <p:txBody>
          <a:bodyPr wrap="none">
            <a:spAutoFit/>
          </a:bodyPr>
          <a:lstStyle/>
          <a:p>
            <a:pPr eaLnBrk="0" fontAlgn="base" hangingPunct="0">
              <a:spcBef>
                <a:spcPct val="0"/>
              </a:spcBef>
              <a:spcAft>
                <a:spcPct val="0"/>
              </a:spcAft>
              <a:defRPr/>
            </a:pPr>
            <a:r>
              <a:rPr lang="zh-CN" altLang="en-US" sz="2800" dirty="0">
                <a:solidFill>
                  <a:srgbClr val="F0882E"/>
                </a:solidFill>
                <a:latin typeface="微软雅黑" panose="020B0503020204020204" pitchFamily="34" charset="-122"/>
                <a:ea typeface="微软雅黑" panose="020B0503020204020204" pitchFamily="34" charset="-122"/>
              </a:rPr>
              <a:t>软件</a:t>
            </a:r>
            <a:endParaRPr lang="zh-CN" altLang="en-US" sz="2800" dirty="0">
              <a:solidFill>
                <a:srgbClr val="F0882E"/>
              </a:solidFill>
              <a:latin typeface="微软雅黑" panose="020B0503020204020204" pitchFamily="34" charset="-122"/>
              <a:ea typeface="微软雅黑" panose="020B0503020204020204" pitchFamily="34" charset="-122"/>
            </a:endParaRPr>
          </a:p>
        </p:txBody>
      </p:sp>
      <p:sp>
        <p:nvSpPr>
          <p:cNvPr id="18" name="矩形 17"/>
          <p:cNvSpPr/>
          <p:nvPr/>
        </p:nvSpPr>
        <p:spPr>
          <a:xfrm>
            <a:off x="6031657" y="4624247"/>
            <a:ext cx="1261884" cy="523220"/>
          </a:xfrm>
          <a:prstGeom prst="rect">
            <a:avLst/>
          </a:prstGeom>
          <a:ln>
            <a:solidFill>
              <a:schemeClr val="tx1">
                <a:lumMod val="50000"/>
                <a:lumOff val="50000"/>
              </a:schemeClr>
            </a:solidFill>
          </a:ln>
        </p:spPr>
        <p:txBody>
          <a:bodyPr wrap="none">
            <a:spAutoFit/>
          </a:bodyPr>
          <a:lstStyle/>
          <a:p>
            <a:pPr eaLnBrk="0" fontAlgn="base" hangingPunct="0">
              <a:spcBef>
                <a:spcPct val="0"/>
              </a:spcBef>
              <a:spcAft>
                <a:spcPct val="0"/>
              </a:spcAft>
              <a:defRPr/>
            </a:pPr>
            <a:r>
              <a:rPr lang="zh-CN" altLang="en-US" sz="2800" dirty="0">
                <a:solidFill>
                  <a:srgbClr val="F0882E"/>
                </a:solidFill>
                <a:latin typeface="微软雅黑" panose="020B0503020204020204" pitchFamily="34" charset="-122"/>
                <a:ea typeface="微软雅黑" panose="020B0503020204020204" pitchFamily="34" charset="-122"/>
              </a:rPr>
              <a:t>数据库</a:t>
            </a:r>
            <a:endParaRPr lang="zh-CN" altLang="en-US" sz="2800" dirty="0">
              <a:solidFill>
                <a:srgbClr val="F0882E"/>
              </a:solidFill>
              <a:latin typeface="微软雅黑" panose="020B0503020204020204" pitchFamily="34" charset="-122"/>
              <a:ea typeface="微软雅黑" panose="020B0503020204020204" pitchFamily="34" charset="-122"/>
            </a:endParaRPr>
          </a:p>
        </p:txBody>
      </p:sp>
      <p:sp>
        <p:nvSpPr>
          <p:cNvPr id="19" name="右箭头 18"/>
          <p:cNvSpPr/>
          <p:nvPr/>
        </p:nvSpPr>
        <p:spPr bwMode="auto">
          <a:xfrm rot="5400000">
            <a:off x="4898625" y="4171352"/>
            <a:ext cx="523220" cy="252831"/>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sp>
        <p:nvSpPr>
          <p:cNvPr id="20" name="右箭头 18"/>
          <p:cNvSpPr/>
          <p:nvPr/>
        </p:nvSpPr>
        <p:spPr bwMode="auto">
          <a:xfrm rot="5400000">
            <a:off x="6425588" y="4161086"/>
            <a:ext cx="523220" cy="252831"/>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sp>
        <p:nvSpPr>
          <p:cNvPr id="21" name="矩形 20"/>
          <p:cNvSpPr/>
          <p:nvPr/>
        </p:nvSpPr>
        <p:spPr>
          <a:xfrm>
            <a:off x="7709467" y="4624247"/>
            <a:ext cx="902811" cy="523220"/>
          </a:xfrm>
          <a:prstGeom prst="rect">
            <a:avLst/>
          </a:prstGeom>
          <a:ln>
            <a:solidFill>
              <a:schemeClr val="tx1">
                <a:lumMod val="50000"/>
                <a:lumOff val="50000"/>
              </a:schemeClr>
            </a:solidFill>
          </a:ln>
        </p:spPr>
        <p:txBody>
          <a:bodyPr wrap="none">
            <a:spAutoFit/>
          </a:bodyPr>
          <a:lstStyle/>
          <a:p>
            <a:pPr eaLnBrk="0" fontAlgn="base" hangingPunct="0">
              <a:spcBef>
                <a:spcPct val="0"/>
              </a:spcBef>
              <a:spcAft>
                <a:spcPct val="0"/>
              </a:spcAft>
              <a:defRPr/>
            </a:pPr>
            <a:r>
              <a:rPr lang="zh-CN" altLang="en-US" sz="2800" dirty="0">
                <a:solidFill>
                  <a:srgbClr val="F0882E"/>
                </a:solidFill>
                <a:latin typeface="微软雅黑" panose="020B0503020204020204" pitchFamily="34" charset="-122"/>
                <a:ea typeface="微软雅黑" panose="020B0503020204020204" pitchFamily="34" charset="-122"/>
              </a:rPr>
              <a:t>人员</a:t>
            </a:r>
            <a:endParaRPr lang="zh-CN" altLang="en-US" sz="2800" dirty="0">
              <a:solidFill>
                <a:srgbClr val="F0882E"/>
              </a:solidFill>
              <a:latin typeface="微软雅黑" panose="020B0503020204020204" pitchFamily="34" charset="-122"/>
              <a:ea typeface="微软雅黑" panose="020B0503020204020204" pitchFamily="34" charset="-122"/>
            </a:endParaRPr>
          </a:p>
        </p:txBody>
      </p:sp>
      <p:sp>
        <p:nvSpPr>
          <p:cNvPr id="22" name="右箭头 18"/>
          <p:cNvSpPr/>
          <p:nvPr/>
        </p:nvSpPr>
        <p:spPr bwMode="auto">
          <a:xfrm rot="5400000">
            <a:off x="7952552" y="4181617"/>
            <a:ext cx="523220" cy="252831"/>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zh-CN" altLang="en-US"/>
          </a:p>
        </p:txBody>
      </p:sp>
      <p:sp>
        <p:nvSpPr>
          <p:cNvPr id="25"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1.1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数据库基本概念</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6"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27" name="直接连接符 26"/>
          <p:cNvCxnSpPr/>
          <p:nvPr/>
        </p:nvCxnSpPr>
        <p:spPr>
          <a:xfrm>
            <a:off x="649366" y="740311"/>
            <a:ext cx="3204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ppt_x</p:attrName>
                                        </p:attrNameLst>
                                      </p:cBhvr>
                                      <p:tavLst>
                                        <p:tav tm="0">
                                          <p:val>
                                            <p:strVal val="#ppt_x-.2"/>
                                          </p:val>
                                        </p:tav>
                                        <p:tav tm="100000">
                                          <p:val>
                                            <p:strVal val="#ppt_x"/>
                                          </p:val>
                                        </p:tav>
                                      </p:tavLst>
                                    </p:anim>
                                    <p:anim calcmode="lin" valueType="num">
                                      <p:cBhvr>
                                        <p:cTn id="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ppt_x</p:attrName>
                                        </p:attrNameLst>
                                      </p:cBhvr>
                                      <p:tavLst>
                                        <p:tav tm="0">
                                          <p:val>
                                            <p:strVal val="#ppt_x-.2"/>
                                          </p:val>
                                        </p:tav>
                                        <p:tav tm="100000">
                                          <p:val>
                                            <p:strVal val="#ppt_x"/>
                                          </p:val>
                                        </p:tav>
                                      </p:tavLst>
                                    </p:anim>
                                    <p:anim calcmode="lin" valueType="num">
                                      <p:cBhvr>
                                        <p:cTn id="14"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2"/>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ppt_x</p:attrName>
                                        </p:attrNameLst>
                                      </p:cBhvr>
                                      <p:tavLst>
                                        <p:tav tm="0">
                                          <p:val>
                                            <p:strVal val="#ppt_x-.2"/>
                                          </p:val>
                                        </p:tav>
                                        <p:tav tm="100000">
                                          <p:val>
                                            <p:strVal val="#ppt_x"/>
                                          </p:val>
                                        </p:tav>
                                      </p:tavLst>
                                    </p:anim>
                                    <p:anim calcmode="lin" valueType="num">
                                      <p:cBhvr>
                                        <p:cTn id="20"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ppt_x</p:attrName>
                                        </p:attrNameLst>
                                      </p:cBhvr>
                                      <p:tavLst>
                                        <p:tav tm="0">
                                          <p:val>
                                            <p:strVal val="#ppt_x-.2"/>
                                          </p:val>
                                        </p:tav>
                                        <p:tav tm="100000">
                                          <p:val>
                                            <p:strVal val="#ppt_x"/>
                                          </p:val>
                                        </p:tav>
                                      </p:tavLst>
                                    </p:anim>
                                    <p:anim calcmode="lin" valueType="num">
                                      <p:cBhvr>
                                        <p:cTn id="27"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ppt_x</p:attrName>
                                        </p:attrNameLst>
                                      </p:cBhvr>
                                      <p:tavLst>
                                        <p:tav tm="0">
                                          <p:val>
                                            <p:strVal val="#ppt_x-.2"/>
                                          </p:val>
                                        </p:tav>
                                        <p:tav tm="100000">
                                          <p:val>
                                            <p:strVal val="#ppt_x"/>
                                          </p:val>
                                        </p:tav>
                                      </p:tavLst>
                                    </p:anim>
                                    <p:anim calcmode="lin" valueType="num">
                                      <p:cBhvr>
                                        <p:cTn id="34"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5"/>
                                        </p:tgtEl>
                                      </p:cBhvr>
                                    </p:animEffect>
                                  </p:childTnLst>
                                </p:cTn>
                              </p:par>
                            </p:childTnLst>
                          </p:cTn>
                        </p:par>
                        <p:par>
                          <p:cTn id="36" fill="hold">
                            <p:stCondLst>
                              <p:cond delay="1000"/>
                            </p:stCondLst>
                            <p:childTnLst>
                              <p:par>
                                <p:cTn id="37" presetID="29" presetClass="entr" presetSubtype="0"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1000" fill="hold"/>
                                        <p:tgtEl>
                                          <p:spTgt spid="16"/>
                                        </p:tgtEl>
                                        <p:attrNameLst>
                                          <p:attrName>ppt_x</p:attrName>
                                        </p:attrNameLst>
                                      </p:cBhvr>
                                      <p:tavLst>
                                        <p:tav tm="0">
                                          <p:val>
                                            <p:strVal val="#ppt_x-.2"/>
                                          </p:val>
                                        </p:tav>
                                        <p:tav tm="100000">
                                          <p:val>
                                            <p:strVal val="#ppt_x"/>
                                          </p:val>
                                        </p:tav>
                                      </p:tavLst>
                                    </p:anim>
                                    <p:anim calcmode="lin" valueType="num">
                                      <p:cBhvr>
                                        <p:cTn id="40"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1000" fill="hold"/>
                                        <p:tgtEl>
                                          <p:spTgt spid="19"/>
                                        </p:tgtEl>
                                        <p:attrNameLst>
                                          <p:attrName>ppt_x</p:attrName>
                                        </p:attrNameLst>
                                      </p:cBhvr>
                                      <p:tavLst>
                                        <p:tav tm="0">
                                          <p:val>
                                            <p:strVal val="#ppt_x-.2"/>
                                          </p:val>
                                        </p:tav>
                                        <p:tav tm="100000">
                                          <p:val>
                                            <p:strVal val="#ppt_x"/>
                                          </p:val>
                                        </p:tav>
                                      </p:tavLst>
                                    </p:anim>
                                    <p:anim calcmode="lin" valueType="num">
                                      <p:cBhvr>
                                        <p:cTn id="47"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48" dur="1000"/>
                                        <p:tgtEl>
                                          <p:spTgt spid="19"/>
                                        </p:tgtEl>
                                      </p:cBhvr>
                                    </p:animEffect>
                                  </p:childTnLst>
                                </p:cTn>
                              </p:par>
                            </p:childTnLst>
                          </p:cTn>
                        </p:par>
                        <p:par>
                          <p:cTn id="49" fill="hold">
                            <p:stCondLst>
                              <p:cond delay="1000"/>
                            </p:stCondLst>
                            <p:childTnLst>
                              <p:par>
                                <p:cTn id="50" presetID="29"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1000" fill="hold"/>
                                        <p:tgtEl>
                                          <p:spTgt spid="17"/>
                                        </p:tgtEl>
                                        <p:attrNameLst>
                                          <p:attrName>ppt_x</p:attrName>
                                        </p:attrNameLst>
                                      </p:cBhvr>
                                      <p:tavLst>
                                        <p:tav tm="0">
                                          <p:val>
                                            <p:strVal val="#ppt_x-.2"/>
                                          </p:val>
                                        </p:tav>
                                        <p:tav tm="100000">
                                          <p:val>
                                            <p:strVal val="#ppt_x"/>
                                          </p:val>
                                        </p:tav>
                                      </p:tavLst>
                                    </p:anim>
                                    <p:anim calcmode="lin" valueType="num">
                                      <p:cBhvr>
                                        <p:cTn id="53"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54" dur="10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1000" fill="hold"/>
                                        <p:tgtEl>
                                          <p:spTgt spid="20"/>
                                        </p:tgtEl>
                                        <p:attrNameLst>
                                          <p:attrName>ppt_x</p:attrName>
                                        </p:attrNameLst>
                                      </p:cBhvr>
                                      <p:tavLst>
                                        <p:tav tm="0">
                                          <p:val>
                                            <p:strVal val="#ppt_x-.2"/>
                                          </p:val>
                                        </p:tav>
                                        <p:tav tm="100000">
                                          <p:val>
                                            <p:strVal val="#ppt_x"/>
                                          </p:val>
                                        </p:tav>
                                      </p:tavLst>
                                    </p:anim>
                                    <p:anim calcmode="lin" valueType="num">
                                      <p:cBhvr>
                                        <p:cTn id="60"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61" dur="1000"/>
                                        <p:tgtEl>
                                          <p:spTgt spid="20"/>
                                        </p:tgtEl>
                                      </p:cBhvr>
                                    </p:animEffect>
                                  </p:childTnLst>
                                </p:cTn>
                              </p:par>
                            </p:childTnLst>
                          </p:cTn>
                        </p:par>
                        <p:par>
                          <p:cTn id="62" fill="hold">
                            <p:stCondLst>
                              <p:cond delay="1000"/>
                            </p:stCondLst>
                            <p:childTnLst>
                              <p:par>
                                <p:cTn id="63" presetID="29" presetClass="entr" presetSubtype="0"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p:cTn id="65" dur="1000" fill="hold"/>
                                        <p:tgtEl>
                                          <p:spTgt spid="18"/>
                                        </p:tgtEl>
                                        <p:attrNameLst>
                                          <p:attrName>ppt_x</p:attrName>
                                        </p:attrNameLst>
                                      </p:cBhvr>
                                      <p:tavLst>
                                        <p:tav tm="0">
                                          <p:val>
                                            <p:strVal val="#ppt_x-.2"/>
                                          </p:val>
                                        </p:tav>
                                        <p:tav tm="100000">
                                          <p:val>
                                            <p:strVal val="#ppt_x"/>
                                          </p:val>
                                        </p:tav>
                                      </p:tavLst>
                                    </p:anim>
                                    <p:anim calcmode="lin" valueType="num">
                                      <p:cBhvr>
                                        <p:cTn id="66"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67" dur="10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1000" fill="hold"/>
                                        <p:tgtEl>
                                          <p:spTgt spid="22"/>
                                        </p:tgtEl>
                                        <p:attrNameLst>
                                          <p:attrName>ppt_x</p:attrName>
                                        </p:attrNameLst>
                                      </p:cBhvr>
                                      <p:tavLst>
                                        <p:tav tm="0">
                                          <p:val>
                                            <p:strVal val="#ppt_x-.2"/>
                                          </p:val>
                                        </p:tav>
                                        <p:tav tm="100000">
                                          <p:val>
                                            <p:strVal val="#ppt_x"/>
                                          </p:val>
                                        </p:tav>
                                      </p:tavLst>
                                    </p:anim>
                                    <p:anim calcmode="lin" valueType="num">
                                      <p:cBhvr>
                                        <p:cTn id="73"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74" dur="1000"/>
                                        <p:tgtEl>
                                          <p:spTgt spid="22"/>
                                        </p:tgtEl>
                                      </p:cBhvr>
                                    </p:animEffect>
                                  </p:childTnLst>
                                </p:cTn>
                              </p:par>
                            </p:childTnLst>
                          </p:cTn>
                        </p:par>
                        <p:par>
                          <p:cTn id="75" fill="hold">
                            <p:stCondLst>
                              <p:cond delay="1000"/>
                            </p:stCondLst>
                            <p:childTnLst>
                              <p:par>
                                <p:cTn id="76" presetID="29" presetClass="entr" presetSubtype="0" fill="hold" grpId="0" nodeType="afterEffect">
                                  <p:stCondLst>
                                    <p:cond delay="0"/>
                                  </p:stCondLst>
                                  <p:childTnLst>
                                    <p:set>
                                      <p:cBhvr>
                                        <p:cTn id="77" dur="1" fill="hold">
                                          <p:stCondLst>
                                            <p:cond delay="0"/>
                                          </p:stCondLst>
                                        </p:cTn>
                                        <p:tgtEl>
                                          <p:spTgt spid="21"/>
                                        </p:tgtEl>
                                        <p:attrNameLst>
                                          <p:attrName>style.visibility</p:attrName>
                                        </p:attrNameLst>
                                      </p:cBhvr>
                                      <p:to>
                                        <p:strVal val="visible"/>
                                      </p:to>
                                    </p:set>
                                    <p:anim calcmode="lin" valueType="num">
                                      <p:cBhvr>
                                        <p:cTn id="78" dur="1000" fill="hold"/>
                                        <p:tgtEl>
                                          <p:spTgt spid="21"/>
                                        </p:tgtEl>
                                        <p:attrNameLst>
                                          <p:attrName>ppt_x</p:attrName>
                                        </p:attrNameLst>
                                      </p:cBhvr>
                                      <p:tavLst>
                                        <p:tav tm="0">
                                          <p:val>
                                            <p:strVal val="#ppt_x-.2"/>
                                          </p:val>
                                        </p:tav>
                                        <p:tav tm="100000">
                                          <p:val>
                                            <p:strVal val="#ppt_x"/>
                                          </p:val>
                                        </p:tav>
                                      </p:tavLst>
                                    </p:anim>
                                    <p:anim calcmode="lin" valueType="num">
                                      <p:cBhvr>
                                        <p:cTn id="79"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80" dur="1000"/>
                                        <p:tgtEl>
                                          <p:spTgt spid="21"/>
                                        </p:tgtEl>
                                      </p:cBhvr>
                                    </p:animEffect>
                                  </p:childTnLst>
                                </p:cTn>
                              </p:par>
                              <p:par>
                                <p:cTn id="81" presetID="26" presetClass="emph" presetSubtype="0" fill="hold" grpId="0" nodeType="withEffect">
                                  <p:stCondLst>
                                    <p:cond delay="0"/>
                                  </p:stCondLst>
                                  <p:childTnLst>
                                    <p:animEffect transition="out" filter="fade">
                                      <p:cBhvr>
                                        <p:cTn id="82" dur="500" tmFilter="0, 0; .2, .5; .8, .5; 1, 0"/>
                                        <p:tgtEl>
                                          <p:spTgt spid="25"/>
                                        </p:tgtEl>
                                      </p:cBhvr>
                                    </p:animEffect>
                                    <p:animScale>
                                      <p:cBhvr>
                                        <p:cTn id="83" dur="250" autoRev="1" fill="hold"/>
                                        <p:tgtEl>
                                          <p:spTgt spid="2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animBg="1"/>
      <p:bldP spid="16" grpId="0" animBg="1"/>
      <p:bldP spid="17" grpId="0" animBg="1"/>
      <p:bldP spid="18" grpId="0" animBg="1"/>
      <p:bldP spid="19" grpId="0" animBg="1"/>
      <p:bldP spid="20" grpId="0" animBg="1"/>
      <p:bldP spid="21" grpId="0" animBg="1"/>
      <p:bldP spid="22" grpId="0" animBg="1"/>
      <p:bldP spid="2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543810" y="1695450"/>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9"/>
          <p:cNvSpPr txBox="1"/>
          <p:nvPr/>
        </p:nvSpPr>
        <p:spPr>
          <a:xfrm>
            <a:off x="2568576" y="1900555"/>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1685" name="Text Box 3"/>
          <p:cNvSpPr txBox="1"/>
          <p:nvPr/>
        </p:nvSpPr>
        <p:spPr>
          <a:xfrm>
            <a:off x="3383444" y="1828780"/>
            <a:ext cx="6560656" cy="1323439"/>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下图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所示的含有</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图按上述规则转换为关系模式。</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en-US" altLang="zh-CN" sz="2000" dirty="0">
              <a:latin typeface="微软雅黑" panose="020B0503020204020204" pitchFamily="34" charset="-122"/>
              <a:ea typeface="微软雅黑" panose="020B0503020204020204" pitchFamily="34" charset="-122"/>
            </a:endParaRPr>
          </a:p>
          <a:p>
            <a:endParaRPr lang="zh-CN" altLang="zh-CN" sz="2000" dirty="0">
              <a:latin typeface="微软雅黑" panose="020B0503020204020204" pitchFamily="34" charset="-122"/>
              <a:ea typeface="微软雅黑" panose="020B0503020204020204" pitchFamily="34" charset="-122"/>
            </a:endParaRPr>
          </a:p>
        </p:txBody>
      </p:sp>
      <p:sp>
        <p:nvSpPr>
          <p:cNvPr id="2" name="矩形 1"/>
          <p:cNvSpPr/>
          <p:nvPr/>
        </p:nvSpPr>
        <p:spPr>
          <a:xfrm>
            <a:off x="4514849" y="2514601"/>
            <a:ext cx="6048375" cy="3785652"/>
          </a:xfrm>
          <a:prstGeom prst="rect">
            <a:avLst/>
          </a:prstGeom>
        </p:spPr>
        <p:txBody>
          <a:bodyPr wrap="square">
            <a:spAutoFit/>
          </a:bodyPr>
          <a:lstStyle/>
          <a:p>
            <a:pPr indent="266700" algn="just" eaLnBrk="0" fontAlgn="base" hangingPunct="0">
              <a:spcBef>
                <a:spcPct val="0"/>
              </a:spcBef>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方案</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：联系转换为一个独立的关系模式：</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800100" algn="just" eaLnBrk="0" fontAlgn="base" hangingPunct="0">
              <a:spcBef>
                <a:spcPct val="0"/>
              </a:spcBef>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职工（</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职工号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，姓名，年龄）；</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800100" algn="just" eaLnBrk="0" fontAlgn="base" hangingPunct="0">
              <a:spcBef>
                <a:spcPct val="0"/>
              </a:spcBef>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，产品名，价格）；</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       </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800100" algn="just" eaLnBrk="0" fontAlgn="base" hangingPunct="0">
              <a:spcBef>
                <a:spcPct val="0"/>
              </a:spcBef>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负责（</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职工号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133985" algn="just" eaLnBrk="0" fontAlgn="base" hangingPunct="0">
              <a:spcBef>
                <a:spcPct val="0"/>
              </a:spcBef>
              <a:defRPr/>
            </a:pPr>
            <a:r>
              <a:rPr lang="en-US" altLang="zh-CN" sz="2000" b="1" kern="100" dirty="0">
                <a:solidFill>
                  <a:schemeClr val="tx1">
                    <a:lumMod val="65000"/>
                    <a:lumOff val="35000"/>
                  </a:schemeClr>
                </a:solidFill>
                <a:latin typeface="微软雅黑" panose="020B0503020204020204" pitchFamily="34" charset="-122"/>
                <a:ea typeface="微软雅黑" panose="020B0503020204020204" pitchFamily="34" charset="-122"/>
              </a:rPr>
              <a:t>  </a:t>
            </a:r>
            <a:endParaRPr lang="en-US" altLang="zh-CN" sz="2000" b="1"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133985" algn="just" eaLnBrk="0" fontAlgn="base" hangingPunct="0">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方</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案</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负责</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与</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职工</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两关系模式合并：</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133350" algn="just" eaLnBrk="0" fontAlgn="base" hangingPunct="0">
              <a:spcBef>
                <a:spcPct val="0"/>
              </a:spcBef>
              <a:defRPr/>
            </a:pP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职工（</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职工号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，姓名，年龄，产品号）；</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133350" algn="just" eaLnBrk="0" fontAlgn="base" hangingPunct="0">
              <a:spcBef>
                <a:spcPct val="0"/>
              </a:spcBef>
              <a:defRPr/>
            </a:pP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，产品名，价格）。</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algn="just" eaLnBrk="0" fontAlgn="base" hangingPunct="0">
              <a:spcBef>
                <a:spcPct val="0"/>
              </a:spcBef>
              <a:defRPr/>
            </a:pPr>
            <a:endParaRPr lang="en-US"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266700" algn="just" eaLnBrk="0" fontAlgn="base" hangingPunct="0">
              <a:spcBef>
                <a:spcPct val="0"/>
              </a:spcBef>
              <a:defRPr/>
            </a:pPr>
            <a:r>
              <a:rPr lang="zh-CN" altLang="zh-CN" sz="2000" kern="100" dirty="0" smtClean="0">
                <a:solidFill>
                  <a:schemeClr val="tx1">
                    <a:lumMod val="65000"/>
                    <a:lumOff val="35000"/>
                  </a:schemeClr>
                </a:solidFill>
                <a:latin typeface="微软雅黑" panose="020B0503020204020204" pitchFamily="34" charset="-122"/>
                <a:ea typeface="微软雅黑" panose="020B0503020204020204" pitchFamily="34" charset="-122"/>
              </a:rPr>
              <a:t>方</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案</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负责</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与</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两关系合并：</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133350" algn="just" eaLnBrk="0" fontAlgn="base" hangingPunct="0">
              <a:spcBef>
                <a:spcPct val="0"/>
              </a:spcBef>
              <a:defRPr/>
            </a:pPr>
            <a:r>
              <a:rPr lang="en-US"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职工（</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职工号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，姓名，年龄）；</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a:p>
            <a:pPr indent="800100" algn="just" eaLnBrk="0" fontAlgn="base" hangingPunct="0">
              <a:spcBef>
                <a:spcPct val="0"/>
              </a:spcBef>
              <a:defRPr/>
            </a:pP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kern="100"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rPr>
              <a:t>，产品名，价格，职工号）。</a:t>
            </a:r>
            <a:endParaRPr lang="zh-CN" altLang="zh-CN" sz="2000" kern="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71683" name="图片 6"/>
          <p:cNvPicPr>
            <a:picLocks noChangeAspect="1"/>
          </p:cNvPicPr>
          <p:nvPr/>
        </p:nvPicPr>
        <p:blipFill>
          <a:blip r:embed="rId1" cstate="print"/>
          <a:stretch>
            <a:fillRect/>
          </a:stretch>
        </p:blipFill>
        <p:spPr>
          <a:xfrm>
            <a:off x="1692276" y="2833689"/>
            <a:ext cx="2498725" cy="3265487"/>
          </a:xfrm>
          <a:prstGeom prst="rect">
            <a:avLst/>
          </a:prstGeom>
          <a:noFill/>
          <a:ln w="9525">
            <a:noFill/>
          </a:ln>
        </p:spPr>
      </p:pic>
      <p:sp>
        <p:nvSpPr>
          <p:cNvPr id="11"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1685"/>
                                        </p:tgtEl>
                                        <p:attrNameLst>
                                          <p:attrName>style.visibility</p:attrName>
                                        </p:attrNameLst>
                                      </p:cBhvr>
                                      <p:to>
                                        <p:strVal val="visible"/>
                                      </p:to>
                                    </p:set>
                                    <p:anim calcmode="lin" valueType="num">
                                      <p:cBhvr>
                                        <p:cTn id="7" dur="1000" fill="hold"/>
                                        <p:tgtEl>
                                          <p:spTgt spid="71685"/>
                                        </p:tgtEl>
                                        <p:attrNameLst>
                                          <p:attrName>ppt_x</p:attrName>
                                        </p:attrNameLst>
                                      </p:cBhvr>
                                      <p:tavLst>
                                        <p:tav tm="0">
                                          <p:val>
                                            <p:strVal val="#ppt_x-.2"/>
                                          </p:val>
                                        </p:tav>
                                        <p:tav tm="100000">
                                          <p:val>
                                            <p:strVal val="#ppt_x"/>
                                          </p:val>
                                        </p:tav>
                                      </p:tavLst>
                                    </p:anim>
                                    <p:anim calcmode="lin" valueType="num">
                                      <p:cBhvr>
                                        <p:cTn id="8" dur="1000" fill="hold"/>
                                        <p:tgtEl>
                                          <p:spTgt spid="71685"/>
                                        </p:tgtEl>
                                        <p:attrNameLst>
                                          <p:attrName>ppt_y</p:attrName>
                                        </p:attrNameLst>
                                      </p:cBhvr>
                                      <p:tavLst>
                                        <p:tav tm="0">
                                          <p:val>
                                            <p:strVal val="#ppt_y"/>
                                          </p:val>
                                        </p:tav>
                                        <p:tav tm="100000">
                                          <p:val>
                                            <p:strVal val="#ppt_y"/>
                                          </p:val>
                                        </p:tav>
                                      </p:tavLst>
                                    </p:anim>
                                    <p:animEffect transition="in" filter="wipe(right)" prLst="gradientSize: 0.1">
                                      <p:cBhvr>
                                        <p:cTn id="9" dur="1000"/>
                                        <p:tgtEl>
                                          <p:spTgt spid="71685"/>
                                        </p:tgtEl>
                                      </p:cBhvr>
                                    </p:animEffect>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71683"/>
                                        </p:tgtEl>
                                        <p:attrNameLst>
                                          <p:attrName>style.visibility</p:attrName>
                                        </p:attrNameLst>
                                      </p:cBhvr>
                                      <p:to>
                                        <p:strVal val="visible"/>
                                      </p:to>
                                    </p:set>
                                    <p:animEffect transition="in" filter="randombar(horizontal)">
                                      <p:cBhvr>
                                        <p:cTn id="13" dur="500"/>
                                        <p:tgtEl>
                                          <p:spTgt spid="71683"/>
                                        </p:tgtEl>
                                      </p:cBhvr>
                                    </p:animEffect>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496185" y="1562100"/>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9"/>
          <p:cNvSpPr txBox="1"/>
          <p:nvPr/>
        </p:nvSpPr>
        <p:spPr>
          <a:xfrm>
            <a:off x="2520951" y="1767205"/>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2709" name="Text Box 3"/>
          <p:cNvSpPr txBox="1"/>
          <p:nvPr/>
        </p:nvSpPr>
        <p:spPr>
          <a:xfrm>
            <a:off x="3335819" y="1695408"/>
            <a:ext cx="6560656" cy="677108"/>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下图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所示的含有</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图转换为关系模式。</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dirty="0">
              <a:latin typeface="微软雅黑" panose="020B0503020204020204" pitchFamily="34" charset="-122"/>
              <a:ea typeface="微软雅黑" panose="020B0503020204020204" pitchFamily="34" charset="-122"/>
            </a:endParaRPr>
          </a:p>
        </p:txBody>
      </p:sp>
      <p:sp>
        <p:nvSpPr>
          <p:cNvPr id="72707" name="矩形 1"/>
          <p:cNvSpPr/>
          <p:nvPr/>
        </p:nvSpPr>
        <p:spPr>
          <a:xfrm>
            <a:off x="4733925" y="2447926"/>
            <a:ext cx="5676900" cy="4093428"/>
          </a:xfrm>
          <a:prstGeom prst="rect">
            <a:avLst/>
          </a:prstGeom>
          <a:noFill/>
          <a:ln w="9525">
            <a:noFill/>
          </a:ln>
        </p:spPr>
        <p:txBody>
          <a:bodyPr wrap="square">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方案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：联系转换为一个独立的关系模式</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仓库（</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仓库号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，地点，面积</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，产品名，价格</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仓储（</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仓库号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，数量）。</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方案</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：与</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端对应的关系模式合并</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仓库（</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仓库号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，地点，面积</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，产品名，价格，仓库号，数量）</a:t>
            </a:r>
            <a:r>
              <a:rPr lang="zh-CN" altLang="zh-CN" dirty="0">
                <a:latin typeface="微软雅黑" panose="020B0503020204020204" pitchFamily="34" charset="-122"/>
                <a:ea typeface="微软雅黑" panose="020B0503020204020204" pitchFamily="34" charset="-122"/>
              </a:rPr>
              <a:t>。</a:t>
            </a:r>
            <a:endParaRPr lang="zh-CN" altLang="zh-CN" dirty="0">
              <a:latin typeface="微软雅黑" panose="020B0503020204020204" pitchFamily="34" charset="-122"/>
              <a:ea typeface="微软雅黑" panose="020B0503020204020204" pitchFamily="34" charset="-122"/>
            </a:endParaRPr>
          </a:p>
        </p:txBody>
      </p:sp>
      <p:pic>
        <p:nvPicPr>
          <p:cNvPr id="72708" name="图片 8"/>
          <p:cNvPicPr>
            <a:picLocks noChangeAspect="1"/>
          </p:cNvPicPr>
          <p:nvPr/>
        </p:nvPicPr>
        <p:blipFill>
          <a:blip r:embed="rId1" cstate="print"/>
          <a:stretch>
            <a:fillRect/>
          </a:stretch>
        </p:blipFill>
        <p:spPr>
          <a:xfrm>
            <a:off x="1774825" y="2774950"/>
            <a:ext cx="2109788" cy="2933700"/>
          </a:xfrm>
          <a:prstGeom prst="rect">
            <a:avLst/>
          </a:prstGeom>
          <a:noFill/>
          <a:ln w="9525">
            <a:noFill/>
          </a:ln>
        </p:spPr>
      </p:pic>
      <p:sp>
        <p:nvSpPr>
          <p:cNvPr id="10"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animEffect transition="in" filter="randombar(horizontal)">
                                      <p:cBhvr>
                                        <p:cTn id="7" dur="500"/>
                                        <p:tgtEl>
                                          <p:spTgt spid="72708"/>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2707"/>
                                        </p:tgtEl>
                                        <p:attrNameLst>
                                          <p:attrName>style.visibility</p:attrName>
                                        </p:attrNameLst>
                                      </p:cBhvr>
                                      <p:to>
                                        <p:strVal val="visible"/>
                                      </p:to>
                                    </p:set>
                                    <p:anim calcmode="lin" valueType="num">
                                      <p:cBhvr>
                                        <p:cTn id="12" dur="1000" fill="hold"/>
                                        <p:tgtEl>
                                          <p:spTgt spid="72707"/>
                                        </p:tgtEl>
                                        <p:attrNameLst>
                                          <p:attrName>ppt_x</p:attrName>
                                        </p:attrNameLst>
                                      </p:cBhvr>
                                      <p:tavLst>
                                        <p:tav tm="0">
                                          <p:val>
                                            <p:strVal val="#ppt_x-.2"/>
                                          </p:val>
                                        </p:tav>
                                        <p:tav tm="100000">
                                          <p:val>
                                            <p:strVal val="#ppt_x"/>
                                          </p:val>
                                        </p:tav>
                                      </p:tavLst>
                                    </p:anim>
                                    <p:anim calcmode="lin" valueType="num">
                                      <p:cBhvr>
                                        <p:cTn id="13" dur="1000" fill="hold"/>
                                        <p:tgtEl>
                                          <p:spTgt spid="7270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2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953385" y="1695450"/>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9"/>
          <p:cNvSpPr txBox="1"/>
          <p:nvPr/>
        </p:nvSpPr>
        <p:spPr>
          <a:xfrm>
            <a:off x="2978151" y="1900555"/>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73733" name="Text Box 3"/>
          <p:cNvSpPr txBox="1"/>
          <p:nvPr/>
        </p:nvSpPr>
        <p:spPr>
          <a:xfrm>
            <a:off x="3793019" y="1828800"/>
            <a:ext cx="6560656" cy="400110"/>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下图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所示的含有</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m:n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图转换为关系模式。</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3731" name="矩形 1"/>
          <p:cNvSpPr/>
          <p:nvPr/>
        </p:nvSpPr>
        <p:spPr>
          <a:xfrm>
            <a:off x="5390515" y="3187700"/>
            <a:ext cx="5024438" cy="1015663"/>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学生（</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学号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，姓名，年龄，性别）；</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课程（</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课程号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，课程名，学时数）；</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选修（</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学号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课程号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，成绩）。</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73732" name="图片 9"/>
          <p:cNvPicPr>
            <a:picLocks noChangeAspect="1"/>
          </p:cNvPicPr>
          <p:nvPr/>
        </p:nvPicPr>
        <p:blipFill>
          <a:blip r:embed="rId1" cstate="print"/>
          <a:stretch>
            <a:fillRect/>
          </a:stretch>
        </p:blipFill>
        <p:spPr>
          <a:xfrm>
            <a:off x="2341563" y="2651126"/>
            <a:ext cx="2538412" cy="3254375"/>
          </a:xfrm>
          <a:prstGeom prst="rect">
            <a:avLst/>
          </a:prstGeom>
          <a:noFill/>
          <a:ln w="9525">
            <a:noFill/>
          </a:ln>
        </p:spPr>
      </p:pic>
      <p:sp>
        <p:nvSpPr>
          <p:cNvPr id="10"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fade">
                                      <p:cBhvr>
                                        <p:cTn id="7" dur="1000"/>
                                        <p:tgtEl>
                                          <p:spTgt spid="73731"/>
                                        </p:tgtEl>
                                      </p:cBhvr>
                                    </p:animEffect>
                                    <p:anim calcmode="lin" valueType="num">
                                      <p:cBhvr>
                                        <p:cTn id="8" dur="1000" fill="hold"/>
                                        <p:tgtEl>
                                          <p:spTgt spid="73731"/>
                                        </p:tgtEl>
                                        <p:attrNameLst>
                                          <p:attrName>ppt_x</p:attrName>
                                        </p:attrNameLst>
                                      </p:cBhvr>
                                      <p:tavLst>
                                        <p:tav tm="0">
                                          <p:val>
                                            <p:strVal val="#ppt_x"/>
                                          </p:val>
                                        </p:tav>
                                        <p:tav tm="100000">
                                          <p:val>
                                            <p:strVal val="#ppt_x"/>
                                          </p:val>
                                        </p:tav>
                                      </p:tavLst>
                                    </p:anim>
                                    <p:anim calcmode="lin" valueType="num">
                                      <p:cBhvr>
                                        <p:cTn id="9" dur="1000" fill="hold"/>
                                        <p:tgtEl>
                                          <p:spTgt spid="737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3732"/>
                                        </p:tgtEl>
                                        <p:attrNameLst>
                                          <p:attrName>style.visibility</p:attrName>
                                        </p:attrNameLst>
                                      </p:cBhvr>
                                      <p:to>
                                        <p:strVal val="visible"/>
                                      </p:to>
                                    </p:set>
                                    <p:animEffect transition="in" filter="fade">
                                      <p:cBhvr>
                                        <p:cTn id="12" dur="1000"/>
                                        <p:tgtEl>
                                          <p:spTgt spid="73732"/>
                                        </p:tgtEl>
                                      </p:cBhvr>
                                    </p:animEffect>
                                    <p:anim calcmode="lin" valueType="num">
                                      <p:cBhvr>
                                        <p:cTn id="13" dur="1000" fill="hold"/>
                                        <p:tgtEl>
                                          <p:spTgt spid="73732"/>
                                        </p:tgtEl>
                                        <p:attrNameLst>
                                          <p:attrName>ppt_x</p:attrName>
                                        </p:attrNameLst>
                                      </p:cBhvr>
                                      <p:tavLst>
                                        <p:tav tm="0">
                                          <p:val>
                                            <p:strVal val="#ppt_x"/>
                                          </p:val>
                                        </p:tav>
                                        <p:tav tm="100000">
                                          <p:val>
                                            <p:strVal val="#ppt_x"/>
                                          </p:val>
                                        </p:tav>
                                      </p:tavLst>
                                    </p:anim>
                                    <p:anim calcmode="lin" valueType="num">
                                      <p:cBhvr>
                                        <p:cTn id="14" dur="1000" fill="hold"/>
                                        <p:tgtEl>
                                          <p:spTgt spid="737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图: 延期 4"/>
          <p:cNvSpPr/>
          <p:nvPr/>
        </p:nvSpPr>
        <p:spPr>
          <a:xfrm rot="16200000">
            <a:off x="2600960" y="1695450"/>
            <a:ext cx="684530" cy="778510"/>
          </a:xfrm>
          <a:prstGeom prst="flowChartDelay">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9"/>
          <p:cNvSpPr txBox="1"/>
          <p:nvPr/>
        </p:nvSpPr>
        <p:spPr>
          <a:xfrm>
            <a:off x="2625726" y="1900555"/>
            <a:ext cx="847725" cy="368300"/>
          </a:xfrm>
          <a:prstGeom prst="rect">
            <a:avLst/>
          </a:prstGeom>
          <a:noFill/>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defRPr/>
            </a:pPr>
            <a:r>
              <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实例</a:t>
            </a:r>
            <a:endParaRPr lang="zh-CN" altLang="en-US"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 name="Text Box 3"/>
          <p:cNvSpPr txBox="1"/>
          <p:nvPr/>
        </p:nvSpPr>
        <p:spPr>
          <a:xfrm>
            <a:off x="3440594" y="1828800"/>
            <a:ext cx="6560656" cy="400110"/>
          </a:xfrm>
          <a:prstGeom prst="rect">
            <a:avLst/>
          </a:prstGeom>
          <a:noFill/>
          <a:ln w="9525">
            <a:noFill/>
          </a:ln>
        </p:spPr>
        <p:txBody>
          <a:bodyPr>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下图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所示的含有</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m:n</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联系的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图转换为关系模式。</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4755" name="矩形 1"/>
          <p:cNvSpPr/>
          <p:nvPr/>
        </p:nvSpPr>
        <p:spPr>
          <a:xfrm>
            <a:off x="7242175" y="2751455"/>
            <a:ext cx="4950460" cy="1630045"/>
          </a:xfrm>
          <a:prstGeom prst="rect">
            <a:avLst/>
          </a:prstGeom>
          <a:noFill/>
          <a:ln w="9525">
            <a:noFill/>
          </a:ln>
        </p:spPr>
        <p:txBody>
          <a:bodyPr wrap="square">
            <a:spAutoFit/>
          </a:bodyPr>
          <a:lstStyle/>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供应商（</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供应商号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，供应商名，地址）；</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零件（</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零件号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，零件名，单价）；</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，产品名，型号）；</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供应（</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供应商号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零件号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产品号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，数量）。</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74756" name="图片 8"/>
          <p:cNvPicPr>
            <a:picLocks noChangeAspect="1"/>
          </p:cNvPicPr>
          <p:nvPr/>
        </p:nvPicPr>
        <p:blipFill>
          <a:blip r:embed="rId1" cstate="print"/>
          <a:stretch>
            <a:fillRect/>
          </a:stretch>
        </p:blipFill>
        <p:spPr>
          <a:xfrm>
            <a:off x="1611314" y="2586038"/>
            <a:ext cx="5267325" cy="2914650"/>
          </a:xfrm>
          <a:prstGeom prst="rect">
            <a:avLst/>
          </a:prstGeom>
          <a:noFill/>
          <a:ln w="9525">
            <a:noFill/>
          </a:ln>
        </p:spPr>
      </p:pic>
      <p:sp>
        <p:nvSpPr>
          <p:cNvPr id="10"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74756"/>
                                        </p:tgtEl>
                                        <p:attrNameLst>
                                          <p:attrName>style.visibility</p:attrName>
                                        </p:attrNameLst>
                                      </p:cBhvr>
                                      <p:to>
                                        <p:strVal val="visible"/>
                                      </p:to>
                                    </p:set>
                                    <p:anim calcmode="lin" valueType="num">
                                      <p:cBhvr>
                                        <p:cTn id="7" dur="1000" fill="hold"/>
                                        <p:tgtEl>
                                          <p:spTgt spid="74756"/>
                                        </p:tgtEl>
                                        <p:attrNameLst>
                                          <p:attrName>ppt_x</p:attrName>
                                        </p:attrNameLst>
                                      </p:cBhvr>
                                      <p:tavLst>
                                        <p:tav tm="0">
                                          <p:val>
                                            <p:strVal val="#ppt_x-.2"/>
                                          </p:val>
                                        </p:tav>
                                        <p:tav tm="100000">
                                          <p:val>
                                            <p:strVal val="#ppt_x"/>
                                          </p:val>
                                        </p:tav>
                                      </p:tavLst>
                                    </p:anim>
                                    <p:anim calcmode="lin" valueType="num">
                                      <p:cBhvr>
                                        <p:cTn id="8" dur="1000" fill="hold"/>
                                        <p:tgtEl>
                                          <p:spTgt spid="74756"/>
                                        </p:tgtEl>
                                        <p:attrNameLst>
                                          <p:attrName>ppt_y</p:attrName>
                                        </p:attrNameLst>
                                      </p:cBhvr>
                                      <p:tavLst>
                                        <p:tav tm="0">
                                          <p:val>
                                            <p:strVal val="#ppt_y"/>
                                          </p:val>
                                        </p:tav>
                                        <p:tav tm="100000">
                                          <p:val>
                                            <p:strVal val="#ppt_y"/>
                                          </p:val>
                                        </p:tav>
                                      </p:tavLst>
                                    </p:anim>
                                    <p:animEffect transition="in" filter="wipe(right)" prLst="gradientSize: 0.1">
                                      <p:cBhvr>
                                        <p:cTn id="9" dur="1000"/>
                                        <p:tgtEl>
                                          <p:spTgt spid="74756"/>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74755"/>
                                        </p:tgtEl>
                                        <p:attrNameLst>
                                          <p:attrName>style.visibility</p:attrName>
                                        </p:attrNameLst>
                                      </p:cBhvr>
                                      <p:to>
                                        <p:strVal val="visible"/>
                                      </p:to>
                                    </p:set>
                                    <p:anim calcmode="lin" valueType="num">
                                      <p:cBhvr>
                                        <p:cTn id="12" dur="1000" fill="hold"/>
                                        <p:tgtEl>
                                          <p:spTgt spid="74755"/>
                                        </p:tgtEl>
                                        <p:attrNameLst>
                                          <p:attrName>ppt_x</p:attrName>
                                        </p:attrNameLst>
                                      </p:cBhvr>
                                      <p:tavLst>
                                        <p:tav tm="0">
                                          <p:val>
                                            <p:strVal val="#ppt_x-.2"/>
                                          </p:val>
                                        </p:tav>
                                        <p:tav tm="100000">
                                          <p:val>
                                            <p:strVal val="#ppt_x"/>
                                          </p:val>
                                        </p:tav>
                                      </p:tavLst>
                                    </p:anim>
                                    <p:anim calcmode="lin" valueType="num">
                                      <p:cBhvr>
                                        <p:cTn id="13" dur="1000" fill="hold"/>
                                        <p:tgtEl>
                                          <p:spTgt spid="7475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4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内容占位符 2"/>
          <p:cNvSpPr>
            <a:spLocks noGrp="1"/>
          </p:cNvSpPr>
          <p:nvPr/>
        </p:nvSpPr>
        <p:spPr>
          <a:xfrm>
            <a:off x="1685925" y="2212977"/>
            <a:ext cx="8820150" cy="3721098"/>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据库的物理设计，就是为一个给定的逻辑数据模型选取一个最适合应用要求的物理结构的过程。该阶段分两步来进行</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）首先确定数据库的物理结构，在关系数据库中主要指的是存储结构与存取方法</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）从时间和空间效率两个方面来对数据库的物理结构进行评价。</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18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1.7.5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数据库物理设计</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ppt_x</p:attrName>
                                        </p:attrNameLst>
                                      </p:cBhvr>
                                      <p:tavLst>
                                        <p:tav tm="0">
                                          <p:val>
                                            <p:strVal val="#ppt_x-.2"/>
                                          </p:val>
                                        </p:tav>
                                        <p:tav tm="100000">
                                          <p:val>
                                            <p:strVal val="#ppt_x"/>
                                          </p:val>
                                        </p:tav>
                                      </p:tavLst>
                                    </p:anim>
                                    <p:anim calcmode="lin" valueType="num">
                                      <p:cBhvr>
                                        <p:cTn id="8" dur="1000" fill="hold"/>
                                        <p:tgtEl>
                                          <p:spTgt spid="757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内容占位符 2"/>
          <p:cNvSpPr>
            <a:spLocks noGrp="1"/>
          </p:cNvSpPr>
          <p:nvPr/>
        </p:nvSpPr>
        <p:spPr>
          <a:xfrm>
            <a:off x="1557338" y="2114550"/>
            <a:ext cx="9077325" cy="2152651"/>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en-US" altLang="zh-CN" dirty="0">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在数据库实施阶段，设计人员运用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RDBMS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提供的数据语言及其宿主语</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言，</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根据逻辑结构设计和物理设计的结果建立数据库，编制和调试应用</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程序</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，组织数据入库，并进行试运行。</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18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119491"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1.7.6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数据库实施</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1000" fill="hold"/>
                                        <p:tgtEl>
                                          <p:spTgt spid="76802"/>
                                        </p:tgtEl>
                                        <p:attrNameLst>
                                          <p:attrName>ppt_x</p:attrName>
                                        </p:attrNameLst>
                                      </p:cBhvr>
                                      <p:tavLst>
                                        <p:tav tm="0">
                                          <p:val>
                                            <p:strVal val="#ppt_x"/>
                                          </p:val>
                                        </p:tav>
                                        <p:tav tm="100000">
                                          <p:val>
                                            <p:strVal val="#ppt_x"/>
                                          </p:val>
                                        </p:tav>
                                      </p:tavLst>
                                    </p:anim>
                                    <p:anim calcmode="lin" valueType="num">
                                      <p:cBhvr additive="base">
                                        <p:cTn id="8" dur="1000" fill="hold"/>
                                        <p:tgtEl>
                                          <p:spTgt spid="768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内容占位符 2"/>
          <p:cNvSpPr>
            <a:spLocks noGrp="1"/>
          </p:cNvSpPr>
          <p:nvPr/>
        </p:nvSpPr>
        <p:spPr>
          <a:xfrm>
            <a:off x="1719263" y="2095500"/>
            <a:ext cx="8753475" cy="3667125"/>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457200">
              <a:buNone/>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数据库应用系统经过试运行后，即可投入正式运行，在数据库系统运行过程中必须不断地对其进行评价、调整和修改。在该阶段，对数据库经常性的维护工作主要是由</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DBA</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完成的，主要包括：</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）数据库的转储和和恢复，它是系统正式运行后最重要的维护工作之一。</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）数据库的安全性、完整性控制。</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）数据库性能的监督、分析和改造。</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）数据库的重组织和重构造。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zh-CN"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2200" dirty="0">
              <a:latin typeface="微软雅黑" panose="020B0503020204020204" pitchFamily="34" charset="-122"/>
              <a:ea typeface="微软雅黑" panose="020B0503020204020204" pitchFamily="34" charset="-122"/>
            </a:endParaRPr>
          </a:p>
          <a:p>
            <a:pPr marL="342900" lvl="1" indent="-342900">
              <a:lnSpc>
                <a:spcPct val="200000"/>
              </a:lnSpc>
              <a:buFont typeface="Arial" panose="020B0604020202020204" pitchFamily="34" charset="0"/>
              <a:buChar char="─"/>
            </a:pPr>
            <a:endParaRPr lang="en-US" altLang="zh-CN" sz="2200" b="1" dirty="0">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4695825" y="1057275"/>
            <a:ext cx="288893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1.7.7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数据库运行和维护</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1000" fill="hold"/>
                                        <p:tgtEl>
                                          <p:spTgt spid="77826"/>
                                        </p:tgtEl>
                                        <p:attrNameLst>
                                          <p:attrName>ppt_x</p:attrName>
                                        </p:attrNameLst>
                                      </p:cBhvr>
                                      <p:tavLst>
                                        <p:tav tm="0">
                                          <p:val>
                                            <p:strVal val="#ppt_x"/>
                                          </p:val>
                                        </p:tav>
                                        <p:tav tm="100000">
                                          <p:val>
                                            <p:strVal val="#ppt_x"/>
                                          </p:val>
                                        </p:tav>
                                      </p:tavLst>
                                    </p:anim>
                                    <p:anim calcmode="lin" valueType="num">
                                      <p:cBhvr additive="base">
                                        <p:cTn id="8" dur="1000" fill="hold"/>
                                        <p:tgtEl>
                                          <p:spTgt spid="778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内容占位符 2"/>
          <p:cNvSpPr>
            <a:spLocks noGrp="1"/>
          </p:cNvSpPr>
          <p:nvPr/>
        </p:nvSpPr>
        <p:spPr>
          <a:xfrm>
            <a:off x="1720057" y="1876425"/>
            <a:ext cx="8751887" cy="4076700"/>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以学生选课管理系统的数据库设计为例。</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基本需求分析</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该系统学生可以查看所有选修课程的相关信息，包括课程名、学时、学分，然后选择选修的课程（一个学生可以选修多门课程，一门课程可以由多个学生选修）；也可以查看相关授课老师的信息，包括教师姓名、性别、学历、职称；老师可以通过系统查看选修自己课程的学生的信息，包括学号、姓名、性别、出生日期、班级（</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假定本校一个教师可以教授多门课程，一门课程只能由一个教师任教</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）。在考试结束后，可以通过系统录入学生的考试成绩，学生可以通过系统查看自己的考试成绩。</a:t>
            </a:r>
            <a:endPar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p:cTn id="7" dur="1000" fill="hold"/>
                                        <p:tgtEl>
                                          <p:spTgt spid="78850"/>
                                        </p:tgtEl>
                                        <p:attrNameLst>
                                          <p:attrName>ppt_x</p:attrName>
                                        </p:attrNameLst>
                                      </p:cBhvr>
                                      <p:tavLst>
                                        <p:tav tm="0">
                                          <p:val>
                                            <p:strVal val="#ppt_x-.2"/>
                                          </p:val>
                                        </p:tav>
                                        <p:tav tm="100000">
                                          <p:val>
                                            <p:strVal val="#ppt_x"/>
                                          </p:val>
                                        </p:tav>
                                      </p:tavLst>
                                    </p:anim>
                                    <p:anim calcmode="lin" valueType="num">
                                      <p:cBhvr>
                                        <p:cTn id="8" dur="1000" fill="hold"/>
                                        <p:tgtEl>
                                          <p:spTgt spid="788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内容占位符 2"/>
          <p:cNvSpPr>
            <a:spLocks noGrp="1"/>
          </p:cNvSpPr>
          <p:nvPr/>
        </p:nvSpPr>
        <p:spPr>
          <a:xfrm>
            <a:off x="1992313" y="2152650"/>
            <a:ext cx="8361362" cy="1171575"/>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．概念结构设计</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   (1</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）该系统中各实体的属性组成如图所示。</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79876" name="图片 4"/>
          <p:cNvPicPr>
            <a:picLocks noChangeAspect="1"/>
          </p:cNvPicPr>
          <p:nvPr/>
        </p:nvPicPr>
        <p:blipFill>
          <a:blip r:embed="rId1" cstate="print"/>
          <a:stretch>
            <a:fillRect/>
          </a:stretch>
        </p:blipFill>
        <p:spPr>
          <a:xfrm>
            <a:off x="2355851" y="3573463"/>
            <a:ext cx="2847975" cy="1238250"/>
          </a:xfrm>
          <a:prstGeom prst="rect">
            <a:avLst/>
          </a:prstGeom>
          <a:noFill/>
          <a:ln w="9525">
            <a:noFill/>
          </a:ln>
        </p:spPr>
      </p:pic>
      <p:pic>
        <p:nvPicPr>
          <p:cNvPr id="79877" name="图片 7"/>
          <p:cNvPicPr>
            <a:picLocks noChangeAspect="1"/>
          </p:cNvPicPr>
          <p:nvPr/>
        </p:nvPicPr>
        <p:blipFill>
          <a:blip r:embed="rId2" cstate="print"/>
          <a:stretch>
            <a:fillRect/>
          </a:stretch>
        </p:blipFill>
        <p:spPr>
          <a:xfrm>
            <a:off x="5910263" y="3506788"/>
            <a:ext cx="3105150" cy="1181100"/>
          </a:xfrm>
          <a:prstGeom prst="rect">
            <a:avLst/>
          </a:prstGeom>
          <a:noFill/>
          <a:ln w="9525">
            <a:noFill/>
          </a:ln>
        </p:spPr>
      </p:pic>
      <p:pic>
        <p:nvPicPr>
          <p:cNvPr id="79878" name="图片 9"/>
          <p:cNvPicPr>
            <a:picLocks noChangeAspect="1"/>
          </p:cNvPicPr>
          <p:nvPr/>
        </p:nvPicPr>
        <p:blipFill>
          <a:blip r:embed="rId3" cstate="print"/>
          <a:stretch>
            <a:fillRect/>
          </a:stretch>
        </p:blipFill>
        <p:spPr>
          <a:xfrm>
            <a:off x="4375151" y="5186364"/>
            <a:ext cx="2752725" cy="1285875"/>
          </a:xfrm>
          <a:prstGeom prst="rect">
            <a:avLst/>
          </a:prstGeom>
          <a:noFill/>
          <a:ln w="9525">
            <a:noFill/>
          </a:ln>
        </p:spPr>
      </p:pic>
      <p:sp>
        <p:nvSpPr>
          <p:cNvPr id="11" name="MH_Others_1"/>
          <p:cNvSpPr/>
          <p:nvPr>
            <p:custDataLst>
              <p:tags r:id="rId4"/>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79876"/>
                                        </p:tgtEl>
                                        <p:attrNameLst>
                                          <p:attrName>style.visibility</p:attrName>
                                        </p:attrNameLst>
                                      </p:cBhvr>
                                      <p:to>
                                        <p:strVal val="visible"/>
                                      </p:to>
                                    </p:set>
                                    <p:animEffect transition="in" filter="wheel(4)">
                                      <p:cBhvr>
                                        <p:cTn id="7" dur="2000"/>
                                        <p:tgtEl>
                                          <p:spTgt spid="79876"/>
                                        </p:tgtEl>
                                      </p:cBhvr>
                                    </p:animEffect>
                                  </p:childTnLst>
                                </p:cTn>
                              </p:par>
                              <p:par>
                                <p:cTn id="8" presetID="21" presetClass="entr" presetSubtype="4" fill="hold" nodeType="withEffect">
                                  <p:stCondLst>
                                    <p:cond delay="0"/>
                                  </p:stCondLst>
                                  <p:childTnLst>
                                    <p:set>
                                      <p:cBhvr>
                                        <p:cTn id="9" dur="1" fill="hold">
                                          <p:stCondLst>
                                            <p:cond delay="0"/>
                                          </p:stCondLst>
                                        </p:cTn>
                                        <p:tgtEl>
                                          <p:spTgt spid="79877"/>
                                        </p:tgtEl>
                                        <p:attrNameLst>
                                          <p:attrName>style.visibility</p:attrName>
                                        </p:attrNameLst>
                                      </p:cBhvr>
                                      <p:to>
                                        <p:strVal val="visible"/>
                                      </p:to>
                                    </p:set>
                                    <p:animEffect transition="in" filter="wheel(4)">
                                      <p:cBhvr>
                                        <p:cTn id="10" dur="2000"/>
                                        <p:tgtEl>
                                          <p:spTgt spid="79877"/>
                                        </p:tgtEl>
                                      </p:cBhvr>
                                    </p:animEffect>
                                  </p:childTnLst>
                                </p:cTn>
                              </p:par>
                              <p:par>
                                <p:cTn id="11" presetID="21" presetClass="entr" presetSubtype="4" fill="hold" nodeType="withEffect">
                                  <p:stCondLst>
                                    <p:cond delay="0"/>
                                  </p:stCondLst>
                                  <p:childTnLst>
                                    <p:set>
                                      <p:cBhvr>
                                        <p:cTn id="12" dur="1" fill="hold">
                                          <p:stCondLst>
                                            <p:cond delay="0"/>
                                          </p:stCondLst>
                                        </p:cTn>
                                        <p:tgtEl>
                                          <p:spTgt spid="79878"/>
                                        </p:tgtEl>
                                        <p:attrNameLst>
                                          <p:attrName>style.visibility</p:attrName>
                                        </p:attrNameLst>
                                      </p:cBhvr>
                                      <p:to>
                                        <p:strVal val="visible"/>
                                      </p:to>
                                    </p:set>
                                    <p:animEffect transition="in" filter="wheel(4)">
                                      <p:cBhvr>
                                        <p:cTn id="13" dur="20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内容占位符 2"/>
          <p:cNvSpPr>
            <a:spLocks noGrp="1"/>
          </p:cNvSpPr>
          <p:nvPr/>
        </p:nvSpPr>
        <p:spPr>
          <a:xfrm>
            <a:off x="1982788" y="2260601"/>
            <a:ext cx="8589962" cy="673100"/>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pP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根据实体类型和联系画出局部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图如图所示。</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80900" name="图片 2"/>
          <p:cNvPicPr>
            <a:picLocks noChangeAspect="1"/>
          </p:cNvPicPr>
          <p:nvPr/>
        </p:nvPicPr>
        <p:blipFill>
          <a:blip r:embed="rId1" cstate="print"/>
          <a:stretch>
            <a:fillRect/>
          </a:stretch>
        </p:blipFill>
        <p:spPr>
          <a:xfrm>
            <a:off x="1966595" y="3457575"/>
            <a:ext cx="4608830" cy="2438400"/>
          </a:xfrm>
          <a:prstGeom prst="rect">
            <a:avLst/>
          </a:prstGeom>
          <a:noFill/>
          <a:ln w="9525">
            <a:noFill/>
          </a:ln>
        </p:spPr>
      </p:pic>
      <p:sp>
        <p:nvSpPr>
          <p:cNvPr id="11" name="MH_Others_1"/>
          <p:cNvSpPr/>
          <p:nvPr>
            <p:custDataLst>
              <p:tags r:id="rId2"/>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TextBox 13"/>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pic>
        <p:nvPicPr>
          <p:cNvPr id="2" name="图片 1"/>
          <p:cNvPicPr>
            <a:picLocks noChangeAspect="1"/>
          </p:cNvPicPr>
          <p:nvPr/>
        </p:nvPicPr>
        <p:blipFill>
          <a:blip r:embed="rId3"/>
          <a:stretch>
            <a:fillRect/>
          </a:stretch>
        </p:blipFill>
        <p:spPr>
          <a:xfrm>
            <a:off x="6957695" y="3751580"/>
            <a:ext cx="4250690" cy="18694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0900"/>
                                        </p:tgtEl>
                                        <p:attrNameLst>
                                          <p:attrName>style.visibility</p:attrName>
                                        </p:attrNameLst>
                                      </p:cBhvr>
                                      <p:to>
                                        <p:strVal val="visible"/>
                                      </p:to>
                                    </p:set>
                                    <p:animEffect transition="in" filter="randombar(horizontal)">
                                      <p:cBhvr>
                                        <p:cTn id="7" dur="1000"/>
                                        <p:tgtEl>
                                          <p:spTgt spid="80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图片 4"/>
          <p:cNvPicPr>
            <a:picLocks noChangeAspect="1"/>
          </p:cNvPicPr>
          <p:nvPr/>
        </p:nvPicPr>
        <p:blipFill rotWithShape="1">
          <a:blip r:embed="rId1" cstate="print"/>
          <a:srcRect l="1" r="3573"/>
          <a:stretch>
            <a:fillRect/>
          </a:stretch>
        </p:blipFill>
        <p:spPr>
          <a:xfrm>
            <a:off x="2142173" y="2239485"/>
            <a:ext cx="1989143" cy="972000"/>
          </a:xfrm>
          <a:prstGeom prst="rect">
            <a:avLst/>
          </a:prstGeom>
          <a:noFill/>
          <a:ln w="9525">
            <a:noFill/>
          </a:ln>
        </p:spPr>
      </p:pic>
      <p:pic>
        <p:nvPicPr>
          <p:cNvPr id="14341" name="图片 6"/>
          <p:cNvPicPr>
            <a:picLocks noChangeAspect="1"/>
          </p:cNvPicPr>
          <p:nvPr/>
        </p:nvPicPr>
        <p:blipFill>
          <a:blip r:embed="rId2" cstate="print"/>
          <a:stretch>
            <a:fillRect/>
          </a:stretch>
        </p:blipFill>
        <p:spPr>
          <a:xfrm>
            <a:off x="4976848" y="2143559"/>
            <a:ext cx="1768475" cy="1130698"/>
          </a:xfrm>
          <a:prstGeom prst="rect">
            <a:avLst/>
          </a:prstGeom>
          <a:noFill/>
          <a:ln w="9525">
            <a:noFill/>
          </a:ln>
        </p:spPr>
      </p:pic>
      <p:pic>
        <p:nvPicPr>
          <p:cNvPr id="14342" name="图片 8"/>
          <p:cNvPicPr>
            <a:picLocks noChangeAspect="1"/>
          </p:cNvPicPr>
          <p:nvPr/>
        </p:nvPicPr>
        <p:blipFill rotWithShape="1">
          <a:blip r:embed="rId3" cstate="print"/>
          <a:srcRect t="14011"/>
          <a:stretch>
            <a:fillRect/>
          </a:stretch>
        </p:blipFill>
        <p:spPr>
          <a:xfrm>
            <a:off x="7467564" y="2205990"/>
            <a:ext cx="2051047" cy="1094451"/>
          </a:xfrm>
          <a:prstGeom prst="rect">
            <a:avLst/>
          </a:prstGeom>
          <a:noFill/>
          <a:ln w="9525">
            <a:noFill/>
          </a:ln>
        </p:spPr>
      </p:pic>
      <p:pic>
        <p:nvPicPr>
          <p:cNvPr id="14343" name="图片 11"/>
          <p:cNvPicPr>
            <a:picLocks noChangeAspect="1"/>
          </p:cNvPicPr>
          <p:nvPr/>
        </p:nvPicPr>
        <p:blipFill rotWithShape="1">
          <a:blip r:embed="rId4" cstate="print"/>
          <a:srcRect b="14301"/>
          <a:stretch>
            <a:fillRect/>
          </a:stretch>
        </p:blipFill>
        <p:spPr>
          <a:xfrm>
            <a:off x="2142173" y="3671378"/>
            <a:ext cx="1989143" cy="972000"/>
          </a:xfrm>
          <a:prstGeom prst="rect">
            <a:avLst/>
          </a:prstGeom>
          <a:noFill/>
          <a:ln w="9525">
            <a:noFill/>
          </a:ln>
        </p:spPr>
      </p:pic>
      <p:pic>
        <p:nvPicPr>
          <p:cNvPr id="14344" name="图片 13"/>
          <p:cNvPicPr>
            <a:picLocks noChangeAspect="1"/>
          </p:cNvPicPr>
          <p:nvPr/>
        </p:nvPicPr>
        <p:blipFill>
          <a:blip r:embed="rId5" cstate="print"/>
          <a:stretch>
            <a:fillRect/>
          </a:stretch>
        </p:blipFill>
        <p:spPr>
          <a:xfrm>
            <a:off x="5267603" y="3584028"/>
            <a:ext cx="1186966" cy="1200225"/>
          </a:xfrm>
          <a:prstGeom prst="rect">
            <a:avLst/>
          </a:prstGeom>
          <a:noFill/>
          <a:ln w="9525">
            <a:noFill/>
          </a:ln>
        </p:spPr>
      </p:pic>
      <p:pic>
        <p:nvPicPr>
          <p:cNvPr id="14345" name="图片 15"/>
          <p:cNvPicPr>
            <a:picLocks noChangeAspect="1"/>
          </p:cNvPicPr>
          <p:nvPr/>
        </p:nvPicPr>
        <p:blipFill>
          <a:blip r:embed="rId6" cstate="print"/>
          <a:stretch>
            <a:fillRect/>
          </a:stretch>
        </p:blipFill>
        <p:spPr>
          <a:xfrm>
            <a:off x="7467565" y="3671378"/>
            <a:ext cx="2051046" cy="1025523"/>
          </a:xfrm>
          <a:prstGeom prst="rect">
            <a:avLst/>
          </a:prstGeom>
          <a:noFill/>
          <a:ln w="9525">
            <a:noFill/>
          </a:ln>
        </p:spPr>
      </p:pic>
      <p:sp>
        <p:nvSpPr>
          <p:cNvPr id="10"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1.2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常见的数据库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1" name="MH_Others_1"/>
          <p:cNvSpPr/>
          <p:nvPr>
            <p:custDataLst>
              <p:tags r:id="rId7"/>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3204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5" name="Shape 1452"/>
          <p:cNvSpPr/>
          <p:nvPr/>
        </p:nvSpPr>
        <p:spPr>
          <a:xfrm>
            <a:off x="1902827" y="2091688"/>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Shape 1452"/>
          <p:cNvSpPr/>
          <p:nvPr/>
        </p:nvSpPr>
        <p:spPr>
          <a:xfrm>
            <a:off x="4582378" y="2091688"/>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Shape 1452"/>
          <p:cNvSpPr/>
          <p:nvPr/>
        </p:nvSpPr>
        <p:spPr>
          <a:xfrm>
            <a:off x="7250126" y="2091688"/>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9" name="Shape 1452"/>
          <p:cNvSpPr/>
          <p:nvPr/>
        </p:nvSpPr>
        <p:spPr>
          <a:xfrm>
            <a:off x="1902827" y="3536952"/>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Shape 1452"/>
          <p:cNvSpPr/>
          <p:nvPr/>
        </p:nvSpPr>
        <p:spPr>
          <a:xfrm>
            <a:off x="4582378" y="3536952"/>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Shape 1452"/>
          <p:cNvSpPr/>
          <p:nvPr/>
        </p:nvSpPr>
        <p:spPr>
          <a:xfrm>
            <a:off x="7250126" y="3536952"/>
            <a:ext cx="2485925" cy="1234441"/>
          </a:xfrm>
          <a:prstGeom prst="roundRect">
            <a:avLst>
              <a:gd name="adj" fmla="val 6924"/>
            </a:avLst>
          </a:prstGeom>
          <a:ln w="12700">
            <a:solidFill>
              <a:srgbClr val="A6AAA9"/>
            </a:solidFill>
            <a:miter lim="400000"/>
          </a:ln>
        </p:spPr>
        <p:txBody>
          <a:bodyPr lIns="14285" tIns="14285" rIns="14285" bIns="14285" anchor="ctr"/>
          <a:lstStyle/>
          <a:p>
            <a:pPr lvl="0">
              <a:lnSpc>
                <a:spcPct val="120000"/>
              </a:lnSpc>
            </a:pPr>
            <a:endParaRPr sz="1300">
              <a:latin typeface="Arial" panose="020B0604020202020204" pitchFamily="34" charset="0"/>
              <a:ea typeface="微软雅黑" panose="020B0503020204020204" pitchFamily="34" charset="-122"/>
              <a:cs typeface="+mn-ea"/>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up)">
                                      <p:cBhvr>
                                        <p:cTn id="27" dur="500"/>
                                        <p:tgtEl>
                                          <p:spTgt spid="20"/>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up)">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7" grpId="0" animBg="1"/>
      <p:bldP spid="18" grpId="0" animBg="1"/>
      <p:bldP spid="19" grpId="0" animBg="1"/>
      <p:bldP spid="20" grpId="0" animBg="1"/>
      <p:bldP spid="21"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内容占位符 2"/>
          <p:cNvSpPr>
            <a:spLocks noGrp="1"/>
          </p:cNvSpPr>
          <p:nvPr/>
        </p:nvSpPr>
        <p:spPr>
          <a:xfrm>
            <a:off x="2011362" y="2143125"/>
            <a:ext cx="8999537" cy="981076"/>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marL="0" indent="0">
              <a:buNone/>
            </a:pP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将各局部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图进行合并消除冗余后，形成基本</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2" name="直接连接符 11"/>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pic>
        <p:nvPicPr>
          <p:cNvPr id="2" name="图片 1"/>
          <p:cNvPicPr>
            <a:picLocks noChangeAspect="1"/>
          </p:cNvPicPr>
          <p:nvPr/>
        </p:nvPicPr>
        <p:blipFill>
          <a:blip r:embed="rId2"/>
          <a:stretch>
            <a:fillRect/>
          </a:stretch>
        </p:blipFill>
        <p:spPr>
          <a:xfrm>
            <a:off x="2038985" y="2711450"/>
            <a:ext cx="8114030" cy="3914140"/>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内容占位符 2"/>
          <p:cNvSpPr>
            <a:spLocks noGrp="1"/>
          </p:cNvSpPr>
          <p:nvPr/>
        </p:nvSpPr>
        <p:spPr>
          <a:xfrm>
            <a:off x="1767682" y="2289175"/>
            <a:ext cx="8656637" cy="3492500"/>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．逻辑结构设计</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由基本</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图按规则转换、进行规范化处理并优化后的关系模式是：</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学生（</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学号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，姓名，性别，出生日期，班级）</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教师（</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工号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，姓名，性别，学历，职称</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课</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程（</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课程号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，课程名，学时，学分，授课教师工号</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0" indent="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选</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课（</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学号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2000" u="sng" dirty="0">
                <a:solidFill>
                  <a:schemeClr val="tx1">
                    <a:lumMod val="65000"/>
                    <a:lumOff val="35000"/>
                  </a:schemeClr>
                </a:solidFill>
                <a:latin typeface="微软雅黑" panose="020B0503020204020204" pitchFamily="34" charset="-122"/>
                <a:ea typeface="微软雅黑" panose="020B0503020204020204" pitchFamily="34" charset="-122"/>
              </a:rPr>
              <a:t>课程号</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，成绩</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1000" fill="hold"/>
                                        <p:tgtEl>
                                          <p:spTgt spid="82946"/>
                                        </p:tgtEl>
                                        <p:attrNameLst>
                                          <p:attrName>ppt_x</p:attrName>
                                        </p:attrNameLst>
                                      </p:cBhvr>
                                      <p:tavLst>
                                        <p:tav tm="0">
                                          <p:val>
                                            <p:strVal val="#ppt_x-.2"/>
                                          </p:val>
                                        </p:tav>
                                        <p:tav tm="100000">
                                          <p:val>
                                            <p:strVal val="#ppt_x"/>
                                          </p:val>
                                        </p:tav>
                                      </p:tavLst>
                                    </p:anim>
                                    <p:anim calcmode="lin" valueType="num">
                                      <p:cBhvr>
                                        <p:cTn id="8" dur="1000" fill="hold"/>
                                        <p:tgtEl>
                                          <p:spTgt spid="82946"/>
                                        </p:tgtEl>
                                        <p:attrNameLst>
                                          <p:attrName>ppt_y</p:attrName>
                                        </p:attrNameLst>
                                      </p:cBhvr>
                                      <p:tavLst>
                                        <p:tav tm="0">
                                          <p:val>
                                            <p:strVal val="#ppt_y"/>
                                          </p:val>
                                        </p:tav>
                                        <p:tav tm="100000">
                                          <p:val>
                                            <p:strVal val="#ppt_y"/>
                                          </p:val>
                                        </p:tav>
                                      </p:tavLst>
                                    </p:anim>
                                    <p:animEffect transition="in" filter="wipe(right)" prLst="gradientSize: 0.1">
                                      <p:cBhvr>
                                        <p:cTn id="9" dur="10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内容占位符 2"/>
          <p:cNvSpPr>
            <a:spLocks noGrp="1"/>
          </p:cNvSpPr>
          <p:nvPr/>
        </p:nvSpPr>
        <p:spPr>
          <a:xfrm>
            <a:off x="1600200" y="2276475"/>
            <a:ext cx="8991600" cy="1924050"/>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．数据库物理设计</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基于</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MySQL</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的数据库结构设计如下。表包括：学生、教师、课程、选课</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0" indent="457200">
              <a:buNone/>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对</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应表结构如表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1-6</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至表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1-9</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所示。</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9" name="直接连接符 8"/>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p:cTn id="7" dur="1000" fill="hold"/>
                                        <p:tgtEl>
                                          <p:spTgt spid="83970"/>
                                        </p:tgtEl>
                                        <p:attrNameLst>
                                          <p:attrName>ppt_x</p:attrName>
                                        </p:attrNameLst>
                                      </p:cBhvr>
                                      <p:tavLst>
                                        <p:tav tm="0">
                                          <p:val>
                                            <p:strVal val="#ppt_x-.2"/>
                                          </p:val>
                                        </p:tav>
                                        <p:tav tm="100000">
                                          <p:val>
                                            <p:strVal val="#ppt_x"/>
                                          </p:val>
                                        </p:tav>
                                      </p:tavLst>
                                    </p:anim>
                                    <p:anim calcmode="lin" valueType="num">
                                      <p:cBhvr>
                                        <p:cTn id="8" dur="1000" fill="hold"/>
                                        <p:tgtEl>
                                          <p:spTgt spid="839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0" name="直接连接符 9"/>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pic>
        <p:nvPicPr>
          <p:cNvPr id="3" name="图片 2"/>
          <p:cNvPicPr>
            <a:picLocks noChangeAspect="1"/>
          </p:cNvPicPr>
          <p:nvPr/>
        </p:nvPicPr>
        <p:blipFill>
          <a:blip r:embed="rId2"/>
          <a:stretch>
            <a:fillRect/>
          </a:stretch>
        </p:blipFill>
        <p:spPr>
          <a:xfrm>
            <a:off x="1862455" y="1592580"/>
            <a:ext cx="8466455" cy="4638040"/>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695825" y="1057275"/>
            <a:ext cx="2632452" cy="677108"/>
          </a:xfrm>
          <a:prstGeom prst="rect">
            <a:avLst/>
          </a:prstGeom>
          <a:noFill/>
        </p:spPr>
        <p:txBody>
          <a:bodyPr wrap="none" rtlCol="0">
            <a:spAutoFit/>
          </a:bodyPr>
          <a:lstStyle/>
          <a:p>
            <a:pPr marL="342900" lvl="2" indent="-342900">
              <a:spcBef>
                <a:spcPct val="0"/>
              </a:spcBef>
              <a:defRPr/>
            </a:pPr>
            <a:r>
              <a:rPr lang="en-US" altLang="zh-CN" sz="2000" dirty="0" smtClean="0">
                <a:solidFill>
                  <a:schemeClr val="accent2"/>
                </a:solidFill>
                <a:latin typeface="微软雅黑" panose="020B0503020204020204" pitchFamily="34" charset="-122"/>
                <a:ea typeface="微软雅黑" panose="020B0503020204020204" pitchFamily="34" charset="-122"/>
                <a:sym typeface="+mn-ea"/>
              </a:rPr>
              <a:t>1.7.8 </a:t>
            </a:r>
            <a:r>
              <a:rPr lang="zh-CN" altLang="en-US" sz="2000" dirty="0" smtClean="0">
                <a:solidFill>
                  <a:schemeClr val="accent2"/>
                </a:solidFill>
                <a:latin typeface="微软雅黑" panose="020B0503020204020204" pitchFamily="34" charset="-122"/>
                <a:ea typeface="微软雅黑" panose="020B0503020204020204" pitchFamily="34" charset="-122"/>
                <a:sym typeface="+mn-ea"/>
              </a:rPr>
              <a:t>数据库设计案例</a:t>
            </a:r>
            <a:endParaRPr lang="zh-CN" altLang="en-US" sz="2000" dirty="0" smtClean="0">
              <a:solidFill>
                <a:schemeClr val="accent2"/>
              </a:solidFill>
              <a:latin typeface="微软雅黑" panose="020B0503020204020204" pitchFamily="34" charset="-122"/>
              <a:ea typeface="微软雅黑" panose="020B0503020204020204" pitchFamily="34" charset="-122"/>
              <a:sym typeface="+mn-ea"/>
            </a:endParaRPr>
          </a:p>
          <a:p>
            <a:endParaRPr lang="zh-CN" altLang="en-US" dirty="0"/>
          </a:p>
        </p:txBody>
      </p:sp>
      <p:sp>
        <p:nvSpPr>
          <p:cNvPr id="10"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1" name="直接连接符 10"/>
          <p:cNvCxnSpPr/>
          <p:nvPr/>
        </p:nvCxnSpPr>
        <p:spPr>
          <a:xfrm>
            <a:off x="649366" y="740311"/>
            <a:ext cx="2474834"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44282" y="805934"/>
            <a:ext cx="2294217" cy="461665"/>
          </a:xfrm>
          <a:prstGeom prst="rect">
            <a:avLst/>
          </a:prstGeom>
        </p:spPr>
        <p:txBody>
          <a:bodyPr wrap="square">
            <a:spAutoFit/>
          </a:bodyPr>
          <a:lstStyle/>
          <a:p>
            <a:pPr marL="571500" indent="-571500" fontAlgn="base">
              <a:spcAft>
                <a:spcPct val="0"/>
              </a:spcAft>
              <a:defRPr/>
            </a:pP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1.7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a:t>
            </a:r>
            <a:endPar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1555115" y="1734185"/>
            <a:ext cx="8914130" cy="4723765"/>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内容占位符 1"/>
          <p:cNvSpPr>
            <a:spLocks noGrp="1"/>
          </p:cNvSpPr>
          <p:nvPr/>
        </p:nvSpPr>
        <p:spPr>
          <a:xfrm>
            <a:off x="1673225" y="2343787"/>
            <a:ext cx="8845550" cy="2990213"/>
          </a:xfrm>
          <a:prstGeom prst="rect">
            <a:avLst/>
          </a:prstGeom>
          <a:noFill/>
          <a:ln>
            <a:noFill/>
          </a:ln>
        </p:spPr>
        <p:txBody>
          <a:bodyPr/>
          <a:lstStyle>
            <a:lvl1pPr marL="342900" indent="-342900" algn="l" rtl="0" eaLnBrk="0" fontAlgn="base" hangingPunct="0">
              <a:lnSpc>
                <a:spcPct val="150000"/>
              </a:lnSpc>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lnSpc>
                <a:spcPct val="150000"/>
              </a:lnSpc>
              <a:spcBef>
                <a:spcPct val="20000"/>
              </a:spcBef>
              <a:spcAft>
                <a:spcPct val="0"/>
              </a:spcAft>
              <a:buChar char="–"/>
              <a:defRPr sz="2000">
                <a:solidFill>
                  <a:schemeClr val="tx1"/>
                </a:solidFill>
                <a:latin typeface="+mn-lt"/>
                <a:ea typeface="+mn-ea"/>
              </a:defRPr>
            </a:lvl2pPr>
            <a:lvl3pPr marL="1143000" indent="-228600" algn="l" rtl="0" eaLnBrk="0" fontAlgn="base" hangingPunct="0">
              <a:lnSpc>
                <a:spcPct val="150000"/>
              </a:lnSpc>
              <a:spcBef>
                <a:spcPct val="20000"/>
              </a:spcBef>
              <a:spcAft>
                <a:spcPct val="0"/>
              </a:spcAft>
              <a:buChar char="•"/>
              <a:defRPr sz="1800">
                <a:solidFill>
                  <a:schemeClr val="tx1"/>
                </a:solidFill>
                <a:latin typeface="+mn-lt"/>
                <a:ea typeface="+mn-ea"/>
              </a:defRPr>
            </a:lvl3pPr>
            <a:lvl4pPr marL="1600200" indent="-228600" algn="l" rtl="0" eaLnBrk="0" fontAlgn="base" hangingPunct="0">
              <a:lnSpc>
                <a:spcPct val="150000"/>
              </a:lnSpc>
              <a:spcBef>
                <a:spcPct val="20000"/>
              </a:spcBef>
              <a:spcAft>
                <a:spcPct val="0"/>
              </a:spcAft>
              <a:buChar char="–"/>
              <a:defRPr sz="1600">
                <a:solidFill>
                  <a:schemeClr val="tx1"/>
                </a:solidFill>
                <a:latin typeface="+mn-lt"/>
                <a:ea typeface="+mn-ea"/>
              </a:defRPr>
            </a:lvl4pPr>
            <a:lvl5pPr marL="2057400" indent="-228600" algn="l" rtl="0" eaLnBrk="0" fontAlgn="base" hangingPunct="0">
              <a:lnSpc>
                <a:spcPct val="150000"/>
              </a:lnSpc>
              <a:spcBef>
                <a:spcPct val="20000"/>
              </a:spcBef>
              <a:spcAft>
                <a:spcPct val="0"/>
              </a:spcAft>
              <a:buChar char="»"/>
              <a:defRPr sz="16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a:lstStyle>
          <a:p>
            <a:pPr lvl="0">
              <a:lnSpc>
                <a:spcPct val="100000"/>
              </a:lnSpc>
            </a:pP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数据库基本概念：信息、数据、数据库、数据库管理系统、数据库系</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统</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常</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见的数据库：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Oracle</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SQL Server</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MySQL</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DB2</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Access</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数据库、</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rPr>
              <a:t>SQLite</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数据</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库</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rPr>
              <a:t>据库管理技术的发展：人工管理阶段、文件系统阶段和数据库系统阶</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段</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endParaRPr lang="zh-CN" altLang="zh-CN" sz="2000" dirty="0">
              <a:latin typeface="微软雅黑" panose="020B0503020204020204" pitchFamily="34" charset="-122"/>
              <a:ea typeface="微软雅黑" panose="020B0503020204020204" pitchFamily="34" charset="-122"/>
            </a:endParaRPr>
          </a:p>
          <a:p>
            <a:pPr>
              <a:lnSpc>
                <a:spcPct val="200000"/>
              </a:lnSpc>
            </a:pP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7"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8" name="直接连接符 7"/>
          <p:cNvCxnSpPr/>
          <p:nvPr/>
        </p:nvCxnSpPr>
        <p:spPr>
          <a:xfrm>
            <a:off x="649366" y="740311"/>
            <a:ext cx="208430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944282" y="805934"/>
            <a:ext cx="2294217" cy="461665"/>
          </a:xfrm>
          <a:prstGeom prst="rect">
            <a:avLst/>
          </a:prstGeom>
        </p:spPr>
        <p:txBody>
          <a:bodyPr wrap="square">
            <a:spAutoFit/>
          </a:bodyPr>
          <a:lstStyle/>
          <a:p>
            <a:pPr eaLnBrk="0" fontAlgn="base" hangingPunct="0">
              <a:spcAft>
                <a:spcPct val="0"/>
              </a:spcAft>
              <a:defRPr/>
            </a:pPr>
            <a:r>
              <a:rPr lang="en-US" altLang="zh-CN" sz="2400" b="1" dirty="0" smtClean="0">
                <a:solidFill>
                  <a:schemeClr val="tx1">
                    <a:lumMod val="65000"/>
                    <a:lumOff val="35000"/>
                  </a:schemeClr>
                </a:solidFill>
                <a:latin typeface="微软雅黑" panose="020B0503020204020204" pitchFamily="34" charset="-122"/>
                <a:ea typeface="微软雅黑" panose="020B0503020204020204" pitchFamily="34" charset="-122"/>
                <a:sym typeface="Wingdings" panose="05000000000000000000" pitchFamily="2" charset="2"/>
              </a:rPr>
              <a:t></a:t>
            </a:r>
            <a:r>
              <a:rPr lang="en-US" altLang="zh-CN" sz="24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本章小结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p:cTn id="7" dur="1000" fill="hold"/>
                                        <p:tgtEl>
                                          <p:spTgt spid="84995"/>
                                        </p:tgtEl>
                                        <p:attrNameLst>
                                          <p:attrName>ppt_x</p:attrName>
                                        </p:attrNameLst>
                                      </p:cBhvr>
                                      <p:tavLst>
                                        <p:tav tm="0">
                                          <p:val>
                                            <p:strVal val="#ppt_x-.2"/>
                                          </p:val>
                                        </p:tav>
                                        <p:tav tm="100000">
                                          <p:val>
                                            <p:strVal val="#ppt_x"/>
                                          </p:val>
                                        </p:tav>
                                      </p:tavLst>
                                    </p:anim>
                                    <p:anim calcmode="lin" valueType="num">
                                      <p:cBhvr>
                                        <p:cTn id="8" dur="1000" fill="hold"/>
                                        <p:tgtEl>
                                          <p:spTgt spid="84995"/>
                                        </p:tgtEl>
                                        <p:attrNameLst>
                                          <p:attrName>ppt_y</p:attrName>
                                        </p:attrNameLst>
                                      </p:cBhvr>
                                      <p:tavLst>
                                        <p:tav tm="0">
                                          <p:val>
                                            <p:strVal val="#ppt_y"/>
                                          </p:val>
                                        </p:tav>
                                        <p:tav tm="100000">
                                          <p:val>
                                            <p:strVal val="#ppt_y"/>
                                          </p:val>
                                        </p:tav>
                                      </p:tavLst>
                                    </p:anim>
                                    <p:animEffect transition="in" filter="wipe(right)" prLst="gradientSize: 0.1">
                                      <p:cBhvr>
                                        <p:cTn id="9" dur="1000"/>
                                        <p:tgtEl>
                                          <p:spTgt spid="84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s_1"/>
          <p:cNvSpPr/>
          <p:nvPr>
            <p:custDataLst>
              <p:tags r:id="rId1"/>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3" name="直接连接符 2"/>
          <p:cNvCxnSpPr/>
          <p:nvPr/>
        </p:nvCxnSpPr>
        <p:spPr>
          <a:xfrm>
            <a:off x="649366" y="740311"/>
            <a:ext cx="2065259"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1704975" y="2324100"/>
            <a:ext cx="8782050" cy="2553335"/>
          </a:xfrm>
          <a:prstGeom prst="rect">
            <a:avLst/>
          </a:prstGeom>
        </p:spPr>
        <p:txBody>
          <a:bodyPr wrap="square">
            <a:spAutoFit/>
          </a:bodyPr>
          <a:lstStyle/>
          <a:p>
            <a:pPr lvl="0">
              <a:lnSpc>
                <a:spcPct val="100000"/>
              </a:lnSpc>
            </a:pP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概念模型及</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E-R</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图表示法</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常见的数据模型：层次模型、网状模型、关系模型和面向对象模型</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关系数据库的规范化：</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1NF</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2NF</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3NF</a:t>
            </a:r>
            <a:endParaRPr lang="en-US"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endPar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lvl="0">
              <a:lnSpc>
                <a:spcPct val="100000"/>
              </a:lnSpc>
            </a:pP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数据库设计步骤：需求分析、概念结构设计、逻辑结构设计、数据库物理设计、</a:t>
            </a: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rPr>
              <a:t>数据库实施、数据库运行和维护</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944282" y="805934"/>
            <a:ext cx="2294217" cy="461665"/>
          </a:xfrm>
          <a:prstGeom prst="rect">
            <a:avLst/>
          </a:prstGeom>
        </p:spPr>
        <p:txBody>
          <a:bodyPr wrap="square">
            <a:spAutoFit/>
          </a:bodyPr>
          <a:lstStyle/>
          <a:p>
            <a:pPr eaLnBrk="0" fontAlgn="base" hangingPunct="0">
              <a:spcAft>
                <a:spcPct val="0"/>
              </a:spcAft>
              <a:defRPr/>
            </a:pPr>
            <a:r>
              <a:rPr lang="en-US" altLang="zh-CN" sz="2400" b="1" dirty="0" smtClean="0">
                <a:solidFill>
                  <a:schemeClr val="tx1">
                    <a:lumMod val="65000"/>
                    <a:lumOff val="35000"/>
                  </a:schemeClr>
                </a:solidFill>
                <a:latin typeface="微软雅黑" panose="020B0503020204020204" pitchFamily="34" charset="-122"/>
                <a:ea typeface="微软雅黑" panose="020B0503020204020204" pitchFamily="34" charset="-122"/>
                <a:sym typeface="Wingdings" panose="05000000000000000000" pitchFamily="2" charset="2"/>
              </a:rPr>
              <a:t></a:t>
            </a:r>
            <a:r>
              <a:rPr lang="en-US" altLang="zh-CN" sz="2400" b="1"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400" dirty="0" smtClean="0">
                <a:solidFill>
                  <a:schemeClr val="tx1">
                    <a:lumMod val="65000"/>
                    <a:lumOff val="35000"/>
                  </a:schemeClr>
                </a:solidFill>
                <a:latin typeface="微软雅黑" panose="020B0503020204020204" pitchFamily="34" charset="-122"/>
                <a:ea typeface="微软雅黑" panose="020B0503020204020204" pitchFamily="34" charset="-122"/>
              </a:rPr>
              <a:t>本章小结</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图片 2"/>
          <p:cNvPicPr>
            <a:picLocks noChangeAspect="1"/>
          </p:cNvPicPr>
          <p:nvPr/>
        </p:nvPicPr>
        <p:blipFill rotWithShape="1">
          <a:blip r:embed="rId1" cstate="print"/>
          <a:srcRect r="2132"/>
          <a:stretch>
            <a:fillRect/>
          </a:stretch>
        </p:blipFill>
        <p:spPr>
          <a:xfrm>
            <a:off x="1008621" y="1893195"/>
            <a:ext cx="6516644" cy="4331335"/>
          </a:xfrm>
          <a:prstGeom prst="rect">
            <a:avLst/>
          </a:prstGeom>
          <a:noFill/>
          <a:ln w="9525">
            <a:noFill/>
          </a:ln>
        </p:spPr>
      </p:pic>
      <p:sp>
        <p:nvSpPr>
          <p:cNvPr id="15367" name="矩形 6"/>
          <p:cNvSpPr/>
          <p:nvPr/>
        </p:nvSpPr>
        <p:spPr>
          <a:xfrm>
            <a:off x="7681476" y="2223048"/>
            <a:ext cx="3833013" cy="3647152"/>
          </a:xfrm>
          <a:prstGeom prst="rect">
            <a:avLst/>
          </a:prstGeom>
          <a:noFill/>
          <a:ln w="9525">
            <a:noFill/>
          </a:ln>
        </p:spPr>
        <p:txBody>
          <a:bodyPr wrap="square">
            <a:spAutoFit/>
          </a:bodyPr>
          <a:lstStyle/>
          <a:p>
            <a:pPr algn="just">
              <a:spcBef>
                <a:spcPct val="50000"/>
              </a:spcBef>
            </a:pPr>
            <a:endParaRPr lang="en-US" altLang="zh-CN" dirty="0">
              <a:solidFill>
                <a:srgbClr val="1FA8BB"/>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数据不能长期保存，用完就删除。</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数据的管理由应用程序完成。</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数据面向应用不能共享。</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数据不独立。</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algn="just">
              <a:spcBef>
                <a:spcPct val="50000"/>
              </a:spcBef>
            </a:pPr>
            <a:endParaRPr lang="zh-CN" altLang="en-US" sz="1600" b="1" dirty="0">
              <a:solidFill>
                <a:srgbClr val="1FA8BB"/>
              </a:solidFill>
              <a:latin typeface="微软雅黑" panose="020B0503020204020204" pitchFamily="34" charset="-122"/>
              <a:ea typeface="微软雅黑" panose="020B0503020204020204" pitchFamily="34" charset="-122"/>
            </a:endParaRPr>
          </a:p>
        </p:txBody>
      </p:sp>
      <p:sp>
        <p:nvSpPr>
          <p:cNvPr id="15368" name="流程图: 磁盘 1"/>
          <p:cNvSpPr/>
          <p:nvPr/>
        </p:nvSpPr>
        <p:spPr>
          <a:xfrm>
            <a:off x="5898122" y="2269114"/>
            <a:ext cx="1335405" cy="883920"/>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数据集</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5369" name="流程图: 磁盘 8"/>
          <p:cNvSpPr/>
          <p:nvPr/>
        </p:nvSpPr>
        <p:spPr>
          <a:xfrm>
            <a:off x="5898122" y="3616584"/>
            <a:ext cx="1335405" cy="883920"/>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数据集</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5370" name="流程图: 磁盘 9"/>
          <p:cNvSpPr/>
          <p:nvPr/>
        </p:nvSpPr>
        <p:spPr>
          <a:xfrm>
            <a:off x="5898122" y="5130424"/>
            <a:ext cx="1335405" cy="883920"/>
          </a:xfrm>
          <a:prstGeom prst="flowChartMagneticDisk">
            <a:avLst/>
          </a:prstGeom>
          <a:solidFill>
            <a:srgbClr val="F0882E"/>
          </a:solidFill>
          <a:ln w="28575" cap="flat" cmpd="sng">
            <a:solidFill>
              <a:schemeClr val="bg1"/>
            </a:solidFill>
            <a:prstDash val="soli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数据集</a:t>
            </a:r>
            <a:r>
              <a:rPr lang="en-US" altLang="zh-CN" b="1" dirty="0">
                <a:solidFill>
                  <a:schemeClr val="bg1"/>
                </a:solidFill>
                <a:latin typeface="微软雅黑" panose="020B0503020204020204" pitchFamily="34" charset="-122"/>
                <a:ea typeface="微软雅黑" panose="020B0503020204020204" pitchFamily="34" charset="-122"/>
              </a:rPr>
              <a:t>n</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5371" name="矩形 4"/>
          <p:cNvSpPr/>
          <p:nvPr/>
        </p:nvSpPr>
        <p:spPr>
          <a:xfrm>
            <a:off x="1164832" y="2573915"/>
            <a:ext cx="1360805" cy="35877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1</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5372" name="矩形 11"/>
          <p:cNvSpPr/>
          <p:nvPr/>
        </p:nvSpPr>
        <p:spPr>
          <a:xfrm>
            <a:off x="1164832" y="4069975"/>
            <a:ext cx="1360805" cy="35877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5373" name="矩形 12"/>
          <p:cNvSpPr/>
          <p:nvPr/>
        </p:nvSpPr>
        <p:spPr>
          <a:xfrm>
            <a:off x="1148957" y="5511425"/>
            <a:ext cx="1360805" cy="358775"/>
          </a:xfrm>
          <a:prstGeom prst="rect">
            <a:avLst/>
          </a:prstGeom>
          <a:solidFill>
            <a:srgbClr val="0070C0"/>
          </a:solidFill>
          <a:ln w="28575" cap="flat" cmpd="sng">
            <a:solidFill>
              <a:schemeClr val="bg1"/>
            </a:solidFill>
            <a:prstDash val="solid"/>
            <a:round/>
            <a:headEnd type="none" w="med" len="med"/>
            <a:tailEnd type="none" w="med" len="med"/>
          </a:ln>
        </p:spPr>
        <p:txBody>
          <a:bodyPr/>
          <a:lstStyle/>
          <a:p>
            <a:pPr algn="ctr" eaLnBrk="1" hangingPunct="1">
              <a:buFont typeface="Arial" panose="020B0604020202020204" pitchFamily="34" charset="0"/>
              <a:buNone/>
            </a:pPr>
            <a:r>
              <a:rPr lang="zh-CN" altLang="en-US" b="1" dirty="0">
                <a:solidFill>
                  <a:schemeClr val="bg1"/>
                </a:solidFill>
                <a:latin typeface="微软雅黑" panose="020B0503020204020204" pitchFamily="34" charset="-122"/>
                <a:ea typeface="微软雅黑" panose="020B0503020204020204" pitchFamily="34" charset="-122"/>
              </a:rPr>
              <a:t>应用程序</a:t>
            </a:r>
            <a:r>
              <a:rPr lang="en-US" altLang="zh-CN" b="1" dirty="0">
                <a:solidFill>
                  <a:schemeClr val="bg1"/>
                </a:solidFill>
                <a:latin typeface="微软雅黑" panose="020B0503020204020204" pitchFamily="34" charset="-122"/>
                <a:ea typeface="微软雅黑" panose="020B0503020204020204" pitchFamily="34" charset="-122"/>
              </a:rPr>
              <a:t>n</a:t>
            </a:r>
            <a:endParaRPr lang="en-US" altLang="zh-CN" b="1" dirty="0">
              <a:solidFill>
                <a:schemeClr val="bg1"/>
              </a:solidFill>
              <a:latin typeface="微软雅黑" panose="020B0503020204020204" pitchFamily="34" charset="-122"/>
              <a:ea typeface="微软雅黑" panose="020B0503020204020204" pitchFamily="34" charset="-122"/>
            </a:endParaRPr>
          </a:p>
        </p:txBody>
      </p:sp>
      <p:pic>
        <p:nvPicPr>
          <p:cNvPr id="15374" name="图片 7"/>
          <p:cNvPicPr>
            <a:picLocks noChangeAspect="1"/>
          </p:cNvPicPr>
          <p:nvPr/>
        </p:nvPicPr>
        <p:blipFill>
          <a:blip r:embed="rId2" cstate="print"/>
          <a:stretch>
            <a:fillRect/>
          </a:stretch>
        </p:blipFill>
        <p:spPr>
          <a:xfrm>
            <a:off x="3956926" y="2340235"/>
            <a:ext cx="1658620" cy="676275"/>
          </a:xfrm>
          <a:prstGeom prst="rect">
            <a:avLst/>
          </a:prstGeom>
          <a:noFill/>
          <a:ln w="9525">
            <a:noFill/>
          </a:ln>
        </p:spPr>
      </p:pic>
      <p:pic>
        <p:nvPicPr>
          <p:cNvPr id="15375" name="图片 16"/>
          <p:cNvPicPr>
            <a:picLocks noChangeAspect="1"/>
          </p:cNvPicPr>
          <p:nvPr/>
        </p:nvPicPr>
        <p:blipFill>
          <a:blip r:embed="rId2" cstate="print"/>
          <a:stretch>
            <a:fillRect/>
          </a:stretch>
        </p:blipFill>
        <p:spPr>
          <a:xfrm>
            <a:off x="3956926" y="3752475"/>
            <a:ext cx="1658620" cy="676275"/>
          </a:xfrm>
          <a:prstGeom prst="rect">
            <a:avLst/>
          </a:prstGeom>
          <a:noFill/>
          <a:ln w="9525">
            <a:noFill/>
          </a:ln>
        </p:spPr>
      </p:pic>
      <p:pic>
        <p:nvPicPr>
          <p:cNvPr id="15376" name="图片 18"/>
          <p:cNvPicPr>
            <a:picLocks noChangeAspect="1"/>
          </p:cNvPicPr>
          <p:nvPr/>
        </p:nvPicPr>
        <p:blipFill>
          <a:blip r:embed="rId2" cstate="print"/>
          <a:stretch>
            <a:fillRect/>
          </a:stretch>
        </p:blipFill>
        <p:spPr>
          <a:xfrm>
            <a:off x="3956926" y="5227580"/>
            <a:ext cx="1658620" cy="676275"/>
          </a:xfrm>
          <a:prstGeom prst="rect">
            <a:avLst/>
          </a:prstGeom>
          <a:noFill/>
          <a:ln w="9525">
            <a:noFill/>
          </a:ln>
        </p:spPr>
      </p:pic>
      <p:sp>
        <p:nvSpPr>
          <p:cNvPr id="6" name="标题 1"/>
          <p:cNvSpPr>
            <a:spLocks noGrp="1"/>
          </p:cNvSpPr>
          <p:nvPr>
            <p:ph type="title" idx="4294967295"/>
          </p:nvPr>
        </p:nvSpPr>
        <p:spPr>
          <a:xfrm>
            <a:off x="4425950" y="-322263"/>
            <a:ext cx="7766050" cy="723901"/>
          </a:xfrm>
        </p:spPr>
        <p:txBody>
          <a:bodyPr>
            <a:normAutofit fontScale="90000"/>
          </a:bodyPr>
          <a:lstStyle/>
          <a:p>
            <a:pPr lvl="1" algn="l" rtl="0" eaLnBrk="0" fontAlgn="base" hangingPunct="0">
              <a:spcBef>
                <a:spcPct val="0"/>
              </a:spcBef>
              <a:spcAft>
                <a:spcPct val="0"/>
              </a:spcAft>
              <a:defRPr/>
            </a:pPr>
            <a:br>
              <a:rPr lang="zh-CN" altLang="en-US" sz="2400" kern="1200" dirty="0">
                <a:solidFill>
                  <a:schemeClr val="tx1">
                    <a:lumMod val="65000"/>
                    <a:lumOff val="35000"/>
                  </a:schemeClr>
                </a:solidFill>
                <a:latin typeface="微软雅黑" panose="020B0503020204020204" pitchFamily="34" charset="-122"/>
                <a:ea typeface="微软雅黑" panose="020B0503020204020204" pitchFamily="34" charset="-122"/>
                <a:cs typeface="+mn-cs"/>
              </a:rPr>
            </a:br>
            <a:endParaRPr lang="zh-CN" altLang="en-US" sz="2400" kern="120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4658361" y="1062477"/>
            <a:ext cx="2375971" cy="499624"/>
          </a:xfrm>
          <a:prstGeom prst="rect">
            <a:avLst/>
          </a:prstGeom>
          <a:noFill/>
        </p:spPr>
        <p:txBody>
          <a:bodyPr wrap="none" rtlCol="0" anchor="t">
            <a:spAutoFit/>
          </a:bodyPr>
          <a:lstStyle/>
          <a:p>
            <a:pPr marL="0" lvl="2" eaLnBrk="0" fontAlgn="base" hangingPunct="0">
              <a:lnSpc>
                <a:spcPct val="150000"/>
              </a:lnSpc>
              <a:spcBef>
                <a:spcPct val="20000"/>
              </a:spcBef>
              <a:spcAft>
                <a:spcPct val="0"/>
              </a:spcAft>
              <a:defRPr/>
            </a:pPr>
            <a:r>
              <a:rPr lang="en-US" altLang="zh-CN" sz="2000" dirty="0">
                <a:solidFill>
                  <a:srgbClr val="F0882E"/>
                </a:solidFill>
                <a:latin typeface="微软雅黑" panose="020B0503020204020204" pitchFamily="34" charset="-122"/>
                <a:ea typeface="微软雅黑" panose="020B0503020204020204" pitchFamily="34" charset="-122"/>
                <a:sym typeface="+mn-ea"/>
              </a:rPr>
              <a:t>1.3.1 </a:t>
            </a:r>
            <a:r>
              <a:rPr lang="zh-CN" altLang="en-US" sz="2000" dirty="0">
                <a:solidFill>
                  <a:srgbClr val="F0882E"/>
                </a:solidFill>
                <a:latin typeface="微软雅黑" panose="020B0503020204020204" pitchFamily="34" charset="-122"/>
                <a:ea typeface="微软雅黑" panose="020B0503020204020204" pitchFamily="34" charset="-122"/>
                <a:sym typeface="+mn-ea"/>
              </a:rPr>
              <a:t>人工管理阶段</a:t>
            </a:r>
            <a:endParaRPr lang="zh-CN" altLang="en-US" sz="2000" dirty="0">
              <a:solidFill>
                <a:srgbClr val="F0882E"/>
              </a:solidFill>
              <a:latin typeface="微软雅黑" panose="020B0503020204020204" pitchFamily="34" charset="-122"/>
              <a:ea typeface="微软雅黑" panose="020B0503020204020204" pitchFamily="34" charset="-122"/>
              <a:sym typeface="+mn-ea"/>
            </a:endParaRPr>
          </a:p>
        </p:txBody>
      </p:sp>
      <p:sp>
        <p:nvSpPr>
          <p:cNvPr id="17" name="标题 1"/>
          <p:cNvSpPr/>
          <p:nvPr/>
        </p:nvSpPr>
        <p:spPr>
          <a:xfrm>
            <a:off x="967345" y="633470"/>
            <a:ext cx="3615045" cy="765175"/>
          </a:xfrm>
          <a:prstGeom prst="rect">
            <a:avLst/>
          </a:prstGeom>
          <a:noFill/>
          <a:ln w="9525">
            <a:noFill/>
          </a:ln>
        </p:spPr>
        <p:txBody>
          <a:bodyPr anchor="ctr"/>
          <a:lstStyle/>
          <a:p>
            <a:pPr marL="571500" indent="-571500"/>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1.3 </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数据管理技术的发展</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18" name="MH_Others_1"/>
          <p:cNvSpPr/>
          <p:nvPr>
            <p:custDataLst>
              <p:tags r:id="rId3"/>
            </p:custDataLst>
          </p:nvPr>
        </p:nvSpPr>
        <p:spPr>
          <a:xfrm>
            <a:off x="649366" y="740311"/>
            <a:ext cx="432000" cy="432000"/>
          </a:xfrm>
          <a:custGeom>
            <a:avLst/>
            <a:gdLst>
              <a:gd name="connsiteX0" fmla="*/ 0 w 397934"/>
              <a:gd name="connsiteY0" fmla="*/ 0 h 397934"/>
              <a:gd name="connsiteX1" fmla="*/ 397934 w 397934"/>
              <a:gd name="connsiteY1" fmla="*/ 0 h 397934"/>
              <a:gd name="connsiteX2" fmla="*/ 0 w 397934"/>
              <a:gd name="connsiteY2" fmla="*/ 397934 h 397934"/>
            </a:gdLst>
            <a:ahLst/>
            <a:cxnLst>
              <a:cxn ang="0">
                <a:pos x="connsiteX0" y="connsiteY0"/>
              </a:cxn>
              <a:cxn ang="0">
                <a:pos x="connsiteX1" y="connsiteY1"/>
              </a:cxn>
              <a:cxn ang="0">
                <a:pos x="connsiteX2" y="connsiteY2"/>
              </a:cxn>
            </a:cxnLst>
            <a:rect l="l" t="t" r="r" b="b"/>
            <a:pathLst>
              <a:path w="397934" h="397934">
                <a:moveTo>
                  <a:pt x="0" y="0"/>
                </a:moveTo>
                <a:lnTo>
                  <a:pt x="397934" y="0"/>
                </a:lnTo>
                <a:lnTo>
                  <a:pt x="0" y="39793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0" rIns="0" bIns="324000" rtlCol="0" anchor="t">
            <a:noAutofit/>
          </a:bodyPr>
          <a:lstStyle/>
          <a:p>
            <a:endParaRPr lang="zh-CN" altLang="en-US" sz="1350" dirty="0">
              <a:solidFill>
                <a:srgbClr val="F0882E"/>
              </a:solidFill>
              <a:cs typeface="+mn-ea"/>
              <a:sym typeface="+mn-lt"/>
            </a:endParaRPr>
          </a:p>
        </p:txBody>
      </p:sp>
      <p:cxnSp>
        <p:nvCxnSpPr>
          <p:cNvPr id="19" name="直接连接符 18"/>
          <p:cNvCxnSpPr/>
          <p:nvPr/>
        </p:nvCxnSpPr>
        <p:spPr>
          <a:xfrm>
            <a:off x="649366" y="740311"/>
            <a:ext cx="3780000" cy="0"/>
          </a:xfrm>
          <a:prstGeom prst="line">
            <a:avLst/>
          </a:prstGeom>
          <a:ln w="22225">
            <a:solidFill>
              <a:srgbClr val="595959"/>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ags/tag1.xml><?xml version="1.0" encoding="utf-8"?>
<p:tagLst xmlns:p="http://schemas.openxmlformats.org/presentationml/2006/main">
  <p:tag name="MH" val="20170712104315"/>
  <p:tag name="MH_LIBRARY" val="CONTENTS"/>
  <p:tag name="MH_TYPE" val="OTHERS"/>
  <p:tag name="ID" val="553519"/>
</p:tagLst>
</file>

<file path=ppt/tags/tag10.xml><?xml version="1.0" encoding="utf-8"?>
<p:tagLst xmlns:p="http://schemas.openxmlformats.org/presentationml/2006/main">
  <p:tag name="MH" val="20170712104315"/>
  <p:tag name="MH_LIBRARY" val="CONTENTS"/>
  <p:tag name="MH_TYPE" val="OTHERS"/>
  <p:tag name="ID" val="553519"/>
</p:tagLst>
</file>

<file path=ppt/tags/tag11.xml><?xml version="1.0" encoding="utf-8"?>
<p:tagLst xmlns:p="http://schemas.openxmlformats.org/presentationml/2006/main">
  <p:tag name="MH" val="20170712104315"/>
  <p:tag name="MH_LIBRARY" val="CONTENTS"/>
  <p:tag name="MH_TYPE" val="OTHERS"/>
  <p:tag name="ID" val="553519"/>
</p:tagLst>
</file>

<file path=ppt/tags/tag12.xml><?xml version="1.0" encoding="utf-8"?>
<p:tagLst xmlns:p="http://schemas.openxmlformats.org/presentationml/2006/main">
  <p:tag name="MH" val="20170712104315"/>
  <p:tag name="MH_LIBRARY" val="CONTENTS"/>
  <p:tag name="MH_TYPE" val="OTHERS"/>
  <p:tag name="ID" val="553519"/>
</p:tagLst>
</file>

<file path=ppt/tags/tag13.xml><?xml version="1.0" encoding="utf-8"?>
<p:tagLst xmlns:p="http://schemas.openxmlformats.org/presentationml/2006/main">
  <p:tag name="MH" val="20170712104315"/>
  <p:tag name="MH_LIBRARY" val="CONTENTS"/>
  <p:tag name="MH_TYPE" val="OTHERS"/>
  <p:tag name="ID" val="553519"/>
</p:tagLst>
</file>

<file path=ppt/tags/tag14.xml><?xml version="1.0" encoding="utf-8"?>
<p:tagLst xmlns:p="http://schemas.openxmlformats.org/presentationml/2006/main">
  <p:tag name="MH" val="20170712104315"/>
  <p:tag name="MH_LIBRARY" val="CONTENTS"/>
  <p:tag name="MH_TYPE" val="OTHERS"/>
  <p:tag name="ID" val="553519"/>
</p:tagLst>
</file>

<file path=ppt/tags/tag15.xml><?xml version="1.0" encoding="utf-8"?>
<p:tagLst xmlns:p="http://schemas.openxmlformats.org/presentationml/2006/main">
  <p:tag name="MH" val="20170712104315"/>
  <p:tag name="MH_LIBRARY" val="CONTENTS"/>
  <p:tag name="MH_TYPE" val="OTHERS"/>
  <p:tag name="ID" val="553519"/>
</p:tagLst>
</file>

<file path=ppt/tags/tag16.xml><?xml version="1.0" encoding="utf-8"?>
<p:tagLst xmlns:p="http://schemas.openxmlformats.org/presentationml/2006/main">
  <p:tag name="MH" val="20170712104315"/>
  <p:tag name="MH_LIBRARY" val="CONTENTS"/>
  <p:tag name="MH_TYPE" val="OTHERS"/>
  <p:tag name="ID" val="553519"/>
</p:tagLst>
</file>

<file path=ppt/tags/tag17.xml><?xml version="1.0" encoding="utf-8"?>
<p:tagLst xmlns:p="http://schemas.openxmlformats.org/presentationml/2006/main">
  <p:tag name="MH" val="20170712104315"/>
  <p:tag name="MH_LIBRARY" val="CONTENTS"/>
  <p:tag name="MH_TYPE" val="OTHERS"/>
  <p:tag name="ID" val="553519"/>
</p:tagLst>
</file>

<file path=ppt/tags/tag18.xml><?xml version="1.0" encoding="utf-8"?>
<p:tagLst xmlns:p="http://schemas.openxmlformats.org/presentationml/2006/main">
  <p:tag name="MH" val="20170712104315"/>
  <p:tag name="MH_LIBRARY" val="CONTENTS"/>
  <p:tag name="MH_TYPE" val="OTHERS"/>
  <p:tag name="ID" val="553519"/>
</p:tagLst>
</file>

<file path=ppt/tags/tag19.xml><?xml version="1.0" encoding="utf-8"?>
<p:tagLst xmlns:p="http://schemas.openxmlformats.org/presentationml/2006/main">
  <p:tag name="MH" val="20170712104315"/>
  <p:tag name="MH_LIBRARY" val="CONTENTS"/>
  <p:tag name="MH_TYPE" val="OTHERS"/>
  <p:tag name="ID" val="553519"/>
</p:tagLst>
</file>

<file path=ppt/tags/tag2.xml><?xml version="1.0" encoding="utf-8"?>
<p:tagLst xmlns:p="http://schemas.openxmlformats.org/presentationml/2006/main">
  <p:tag name="MH" val="20170712104315"/>
  <p:tag name="MH_LIBRARY" val="CONTENTS"/>
  <p:tag name="MH_TYPE" val="OTHERS"/>
  <p:tag name="ID" val="553519"/>
</p:tagLst>
</file>

<file path=ppt/tags/tag20.xml><?xml version="1.0" encoding="utf-8"?>
<p:tagLst xmlns:p="http://schemas.openxmlformats.org/presentationml/2006/main">
  <p:tag name="MH" val="20170712104315"/>
  <p:tag name="MH_LIBRARY" val="CONTENTS"/>
  <p:tag name="MH_TYPE" val="OTHERS"/>
  <p:tag name="ID" val="553519"/>
</p:tagLst>
</file>

<file path=ppt/tags/tag21.xml><?xml version="1.0" encoding="utf-8"?>
<p:tagLst xmlns:p="http://schemas.openxmlformats.org/presentationml/2006/main">
  <p:tag name="MH" val="20170712104315"/>
  <p:tag name="MH_LIBRARY" val="CONTENTS"/>
  <p:tag name="MH_TYPE" val="OTHERS"/>
  <p:tag name="ID" val="553519"/>
</p:tagLst>
</file>

<file path=ppt/tags/tag22.xml><?xml version="1.0" encoding="utf-8"?>
<p:tagLst xmlns:p="http://schemas.openxmlformats.org/presentationml/2006/main">
  <p:tag name="MH" val="20170712104315"/>
  <p:tag name="MH_LIBRARY" val="CONTENTS"/>
  <p:tag name="MH_TYPE" val="OTHERS"/>
  <p:tag name="ID" val="553519"/>
</p:tagLst>
</file>

<file path=ppt/tags/tag23.xml><?xml version="1.0" encoding="utf-8"?>
<p:tagLst xmlns:p="http://schemas.openxmlformats.org/presentationml/2006/main">
  <p:tag name="MH" val="20170712104315"/>
  <p:tag name="MH_LIBRARY" val="CONTENTS"/>
  <p:tag name="MH_TYPE" val="OTHERS"/>
  <p:tag name="ID" val="553519"/>
</p:tagLst>
</file>

<file path=ppt/tags/tag24.xml><?xml version="1.0" encoding="utf-8"?>
<p:tagLst xmlns:p="http://schemas.openxmlformats.org/presentationml/2006/main">
  <p:tag name="MH" val="20170712104315"/>
  <p:tag name="MH_LIBRARY" val="CONTENTS"/>
  <p:tag name="MH_TYPE" val="OTHERS"/>
  <p:tag name="ID" val="553519"/>
</p:tagLst>
</file>

<file path=ppt/tags/tag25.xml><?xml version="1.0" encoding="utf-8"?>
<p:tagLst xmlns:p="http://schemas.openxmlformats.org/presentationml/2006/main">
  <p:tag name="MH" val="20170712104315"/>
  <p:tag name="MH_LIBRARY" val="CONTENTS"/>
  <p:tag name="MH_TYPE" val="OTHERS"/>
  <p:tag name="ID" val="553519"/>
</p:tagLst>
</file>

<file path=ppt/tags/tag26.xml><?xml version="1.0" encoding="utf-8"?>
<p:tagLst xmlns:p="http://schemas.openxmlformats.org/presentationml/2006/main">
  <p:tag name="MH" val="20170712104315"/>
  <p:tag name="MH_LIBRARY" val="CONTENTS"/>
  <p:tag name="MH_TYPE" val="OTHERS"/>
  <p:tag name="ID" val="553519"/>
</p:tagLst>
</file>

<file path=ppt/tags/tag27.xml><?xml version="1.0" encoding="utf-8"?>
<p:tagLst xmlns:p="http://schemas.openxmlformats.org/presentationml/2006/main">
  <p:tag name="MH" val="20170712104315"/>
  <p:tag name="MH_LIBRARY" val="CONTENTS"/>
  <p:tag name="MH_TYPE" val="OTHERS"/>
  <p:tag name="ID" val="553519"/>
</p:tagLst>
</file>

<file path=ppt/tags/tag28.xml><?xml version="1.0" encoding="utf-8"?>
<p:tagLst xmlns:p="http://schemas.openxmlformats.org/presentationml/2006/main">
  <p:tag name="MH" val="20170712104315"/>
  <p:tag name="MH_LIBRARY" val="CONTENTS"/>
  <p:tag name="MH_TYPE" val="OTHERS"/>
  <p:tag name="ID" val="553519"/>
</p:tagLst>
</file>

<file path=ppt/tags/tag29.xml><?xml version="1.0" encoding="utf-8"?>
<p:tagLst xmlns:p="http://schemas.openxmlformats.org/presentationml/2006/main">
  <p:tag name="MH" val="20170712104315"/>
  <p:tag name="MH_LIBRARY" val="CONTENTS"/>
  <p:tag name="MH_TYPE" val="OTHERS"/>
  <p:tag name="ID" val="553519"/>
</p:tagLst>
</file>

<file path=ppt/tags/tag3.xml><?xml version="1.0" encoding="utf-8"?>
<p:tagLst xmlns:p="http://schemas.openxmlformats.org/presentationml/2006/main">
  <p:tag name="MH" val="20170712104315"/>
  <p:tag name="MH_LIBRARY" val="CONTENTS"/>
  <p:tag name="MH_TYPE" val="OTHERS"/>
  <p:tag name="ID" val="553519"/>
</p:tagLst>
</file>

<file path=ppt/tags/tag30.xml><?xml version="1.0" encoding="utf-8"?>
<p:tagLst xmlns:p="http://schemas.openxmlformats.org/presentationml/2006/main">
  <p:tag name="MH" val="20170712104315"/>
  <p:tag name="MH_LIBRARY" val="CONTENTS"/>
  <p:tag name="MH_TYPE" val="OTHERS"/>
  <p:tag name="ID" val="553519"/>
</p:tagLst>
</file>

<file path=ppt/tags/tag31.xml><?xml version="1.0" encoding="utf-8"?>
<p:tagLst xmlns:p="http://schemas.openxmlformats.org/presentationml/2006/main">
  <p:tag name="MH" val="20170712104315"/>
  <p:tag name="MH_LIBRARY" val="CONTENTS"/>
  <p:tag name="MH_TYPE" val="OTHERS"/>
  <p:tag name="ID" val="553519"/>
</p:tagLst>
</file>

<file path=ppt/tags/tag32.xml><?xml version="1.0" encoding="utf-8"?>
<p:tagLst xmlns:p="http://schemas.openxmlformats.org/presentationml/2006/main">
  <p:tag name="MH" val="20170712104315"/>
  <p:tag name="MH_LIBRARY" val="CONTENTS"/>
  <p:tag name="MH_TYPE" val="OTHERS"/>
  <p:tag name="ID" val="553519"/>
</p:tagLst>
</file>

<file path=ppt/tags/tag33.xml><?xml version="1.0" encoding="utf-8"?>
<p:tagLst xmlns:p="http://schemas.openxmlformats.org/presentationml/2006/main">
  <p:tag name="MH" val="20170712104315"/>
  <p:tag name="MH_LIBRARY" val="CONTENTS"/>
  <p:tag name="MH_TYPE" val="OTHERS"/>
  <p:tag name="ID" val="553519"/>
</p:tagLst>
</file>

<file path=ppt/tags/tag34.xml><?xml version="1.0" encoding="utf-8"?>
<p:tagLst xmlns:p="http://schemas.openxmlformats.org/presentationml/2006/main">
  <p:tag name="MH" val="20170712104315"/>
  <p:tag name="MH_LIBRARY" val="CONTENTS"/>
  <p:tag name="MH_TYPE" val="OTHERS"/>
  <p:tag name="ID" val="553519"/>
</p:tagLst>
</file>

<file path=ppt/tags/tag35.xml><?xml version="1.0" encoding="utf-8"?>
<p:tagLst xmlns:p="http://schemas.openxmlformats.org/presentationml/2006/main">
  <p:tag name="MH" val="20170712104315"/>
  <p:tag name="MH_LIBRARY" val="CONTENTS"/>
  <p:tag name="MH_TYPE" val="OTHERS"/>
  <p:tag name="ID" val="553519"/>
</p:tagLst>
</file>

<file path=ppt/tags/tag36.xml><?xml version="1.0" encoding="utf-8"?>
<p:tagLst xmlns:p="http://schemas.openxmlformats.org/presentationml/2006/main">
  <p:tag name="MH" val="20170712104315"/>
  <p:tag name="MH_LIBRARY" val="CONTENTS"/>
  <p:tag name="MH_TYPE" val="OTHERS"/>
  <p:tag name="ID" val="553519"/>
</p:tagLst>
</file>

<file path=ppt/tags/tag37.xml><?xml version="1.0" encoding="utf-8"?>
<p:tagLst xmlns:p="http://schemas.openxmlformats.org/presentationml/2006/main">
  <p:tag name="MH" val="20170712104315"/>
  <p:tag name="MH_LIBRARY" val="CONTENTS"/>
  <p:tag name="MH_TYPE" val="OTHERS"/>
  <p:tag name="ID" val="553519"/>
</p:tagLst>
</file>

<file path=ppt/tags/tag38.xml><?xml version="1.0" encoding="utf-8"?>
<p:tagLst xmlns:p="http://schemas.openxmlformats.org/presentationml/2006/main">
  <p:tag name="MH" val="20170712104315"/>
  <p:tag name="MH_LIBRARY" val="CONTENTS"/>
  <p:tag name="MH_TYPE" val="OTHERS"/>
  <p:tag name="ID" val="553519"/>
</p:tagLst>
</file>

<file path=ppt/tags/tag39.xml><?xml version="1.0" encoding="utf-8"?>
<p:tagLst xmlns:p="http://schemas.openxmlformats.org/presentationml/2006/main">
  <p:tag name="MH" val="20170712104315"/>
  <p:tag name="MH_LIBRARY" val="CONTENTS"/>
  <p:tag name="MH_TYPE" val="OTHERS"/>
  <p:tag name="ID" val="553519"/>
</p:tagLst>
</file>

<file path=ppt/tags/tag4.xml><?xml version="1.0" encoding="utf-8"?>
<p:tagLst xmlns:p="http://schemas.openxmlformats.org/presentationml/2006/main">
  <p:tag name="MH" val="20170712104315"/>
  <p:tag name="MH_LIBRARY" val="CONTENTS"/>
  <p:tag name="MH_TYPE" val="OTHERS"/>
  <p:tag name="ID" val="553519"/>
</p:tagLst>
</file>

<file path=ppt/tags/tag40.xml><?xml version="1.0" encoding="utf-8"?>
<p:tagLst xmlns:p="http://schemas.openxmlformats.org/presentationml/2006/main">
  <p:tag name="MH" val="20170712104315"/>
  <p:tag name="MH_LIBRARY" val="CONTENTS"/>
  <p:tag name="MH_TYPE" val="OTHERS"/>
  <p:tag name="ID" val="553519"/>
</p:tagLst>
</file>

<file path=ppt/tags/tag41.xml><?xml version="1.0" encoding="utf-8"?>
<p:tagLst xmlns:p="http://schemas.openxmlformats.org/presentationml/2006/main">
  <p:tag name="MH" val="20170712104315"/>
  <p:tag name="MH_LIBRARY" val="CONTENTS"/>
  <p:tag name="MH_TYPE" val="OTHERS"/>
  <p:tag name="ID" val="553519"/>
</p:tagLst>
</file>

<file path=ppt/tags/tag42.xml><?xml version="1.0" encoding="utf-8"?>
<p:tagLst xmlns:p="http://schemas.openxmlformats.org/presentationml/2006/main">
  <p:tag name="MH" val="20170712104315"/>
  <p:tag name="MH_LIBRARY" val="CONTENTS"/>
  <p:tag name="MH_TYPE" val="OTHERS"/>
  <p:tag name="ID" val="553519"/>
</p:tagLst>
</file>

<file path=ppt/tags/tag43.xml><?xml version="1.0" encoding="utf-8"?>
<p:tagLst xmlns:p="http://schemas.openxmlformats.org/presentationml/2006/main">
  <p:tag name="MH" val="20170712104315"/>
  <p:tag name="MH_LIBRARY" val="CONTENTS"/>
  <p:tag name="MH_TYPE" val="OTHERS"/>
  <p:tag name="ID" val="553519"/>
</p:tagLst>
</file>

<file path=ppt/tags/tag44.xml><?xml version="1.0" encoding="utf-8"?>
<p:tagLst xmlns:p="http://schemas.openxmlformats.org/presentationml/2006/main">
  <p:tag name="MH" val="20170712104315"/>
  <p:tag name="MH_LIBRARY" val="CONTENTS"/>
  <p:tag name="MH_TYPE" val="OTHERS"/>
  <p:tag name="ID" val="553519"/>
</p:tagLst>
</file>

<file path=ppt/tags/tag45.xml><?xml version="1.0" encoding="utf-8"?>
<p:tagLst xmlns:p="http://schemas.openxmlformats.org/presentationml/2006/main">
  <p:tag name="MH" val="20170712104315"/>
  <p:tag name="MH_LIBRARY" val="CONTENTS"/>
  <p:tag name="MH_TYPE" val="OTHERS"/>
  <p:tag name="ID" val="553519"/>
</p:tagLst>
</file>

<file path=ppt/tags/tag46.xml><?xml version="1.0" encoding="utf-8"?>
<p:tagLst xmlns:p="http://schemas.openxmlformats.org/presentationml/2006/main">
  <p:tag name="MH" val="20170712104315"/>
  <p:tag name="MH_LIBRARY" val="CONTENTS"/>
  <p:tag name="MH_TYPE" val="OTHERS"/>
  <p:tag name="ID" val="553519"/>
</p:tagLst>
</file>

<file path=ppt/tags/tag47.xml><?xml version="1.0" encoding="utf-8"?>
<p:tagLst xmlns:p="http://schemas.openxmlformats.org/presentationml/2006/main">
  <p:tag name="MH" val="20170712104315"/>
  <p:tag name="MH_LIBRARY" val="CONTENTS"/>
  <p:tag name="MH_TYPE" val="OTHERS"/>
  <p:tag name="ID" val="553519"/>
</p:tagLst>
</file>

<file path=ppt/tags/tag48.xml><?xml version="1.0" encoding="utf-8"?>
<p:tagLst xmlns:p="http://schemas.openxmlformats.org/presentationml/2006/main">
  <p:tag name="MH" val="20170712104315"/>
  <p:tag name="MH_LIBRARY" val="CONTENTS"/>
  <p:tag name="MH_TYPE" val="OTHERS"/>
  <p:tag name="ID" val="553519"/>
</p:tagLst>
</file>

<file path=ppt/tags/tag49.xml><?xml version="1.0" encoding="utf-8"?>
<p:tagLst xmlns:p="http://schemas.openxmlformats.org/presentationml/2006/main">
  <p:tag name="MH" val="20170712104315"/>
  <p:tag name="MH_LIBRARY" val="CONTENTS"/>
  <p:tag name="MH_TYPE" val="OTHERS"/>
  <p:tag name="ID" val="553519"/>
</p:tagLst>
</file>

<file path=ppt/tags/tag5.xml><?xml version="1.0" encoding="utf-8"?>
<p:tagLst xmlns:p="http://schemas.openxmlformats.org/presentationml/2006/main">
  <p:tag name="MH" val="20170712104315"/>
  <p:tag name="MH_LIBRARY" val="CONTENTS"/>
  <p:tag name="MH_TYPE" val="OTHERS"/>
  <p:tag name="ID" val="553519"/>
</p:tagLst>
</file>

<file path=ppt/tags/tag50.xml><?xml version="1.0" encoding="utf-8"?>
<p:tagLst xmlns:p="http://schemas.openxmlformats.org/presentationml/2006/main">
  <p:tag name="MH" val="20170712104315"/>
  <p:tag name="MH_LIBRARY" val="CONTENTS"/>
  <p:tag name="MH_TYPE" val="OTHERS"/>
  <p:tag name="ID" val="553519"/>
</p:tagLst>
</file>

<file path=ppt/tags/tag51.xml><?xml version="1.0" encoding="utf-8"?>
<p:tagLst xmlns:p="http://schemas.openxmlformats.org/presentationml/2006/main">
  <p:tag name="MH" val="20170712104315"/>
  <p:tag name="MH_LIBRARY" val="CONTENTS"/>
  <p:tag name="MH_TYPE" val="OTHERS"/>
  <p:tag name="ID" val="553519"/>
</p:tagLst>
</file>

<file path=ppt/tags/tag52.xml><?xml version="1.0" encoding="utf-8"?>
<p:tagLst xmlns:p="http://schemas.openxmlformats.org/presentationml/2006/main">
  <p:tag name="MH" val="20170712104315"/>
  <p:tag name="MH_LIBRARY" val="CONTENTS"/>
  <p:tag name="MH_TYPE" val="OTHERS"/>
  <p:tag name="ID" val="553519"/>
</p:tagLst>
</file>

<file path=ppt/tags/tag53.xml><?xml version="1.0" encoding="utf-8"?>
<p:tagLst xmlns:p="http://schemas.openxmlformats.org/presentationml/2006/main">
  <p:tag name="MH" val="20170712104315"/>
  <p:tag name="MH_LIBRARY" val="CONTENTS"/>
  <p:tag name="MH_TYPE" val="OTHERS"/>
  <p:tag name="ID" val="553519"/>
</p:tagLst>
</file>

<file path=ppt/tags/tag54.xml><?xml version="1.0" encoding="utf-8"?>
<p:tagLst xmlns:p="http://schemas.openxmlformats.org/presentationml/2006/main">
  <p:tag name="MH" val="20170712104315"/>
  <p:tag name="MH_LIBRARY" val="CONTENTS"/>
  <p:tag name="MH_TYPE" val="OTHERS"/>
  <p:tag name="ID" val="553519"/>
</p:tagLst>
</file>

<file path=ppt/tags/tag55.xml><?xml version="1.0" encoding="utf-8"?>
<p:tagLst xmlns:p="http://schemas.openxmlformats.org/presentationml/2006/main">
  <p:tag name="MH" val="20170712104315"/>
  <p:tag name="MH_LIBRARY" val="CONTENTS"/>
  <p:tag name="MH_TYPE" val="OTHERS"/>
  <p:tag name="ID" val="553519"/>
</p:tagLst>
</file>

<file path=ppt/tags/tag56.xml><?xml version="1.0" encoding="utf-8"?>
<p:tagLst xmlns:p="http://schemas.openxmlformats.org/presentationml/2006/main">
  <p:tag name="MH" val="20170712104315"/>
  <p:tag name="MH_LIBRARY" val="CONTENTS"/>
  <p:tag name="MH_TYPE" val="OTHERS"/>
  <p:tag name="ID" val="553519"/>
</p:tagLst>
</file>

<file path=ppt/tags/tag57.xml><?xml version="1.0" encoding="utf-8"?>
<p:tagLst xmlns:p="http://schemas.openxmlformats.org/presentationml/2006/main">
  <p:tag name="MH" val="20170712104315"/>
  <p:tag name="MH_LIBRARY" val="CONTENTS"/>
  <p:tag name="MH_TYPE" val="OTHERS"/>
  <p:tag name="ID" val="553519"/>
</p:tagLst>
</file>

<file path=ppt/tags/tag58.xml><?xml version="1.0" encoding="utf-8"?>
<p:tagLst xmlns:p="http://schemas.openxmlformats.org/presentationml/2006/main">
  <p:tag name="MH" val="20170712104315"/>
  <p:tag name="MH_LIBRARY" val="CONTENTS"/>
  <p:tag name="MH_TYPE" val="OTHERS"/>
  <p:tag name="ID" val="553519"/>
</p:tagLst>
</file>

<file path=ppt/tags/tag59.xml><?xml version="1.0" encoding="utf-8"?>
<p:tagLst xmlns:p="http://schemas.openxmlformats.org/presentationml/2006/main">
  <p:tag name="MH" val="20170712104315"/>
  <p:tag name="MH_LIBRARY" val="CONTENTS"/>
  <p:tag name="MH_TYPE" val="OTHERS"/>
  <p:tag name="ID" val="553519"/>
</p:tagLst>
</file>

<file path=ppt/tags/tag6.xml><?xml version="1.0" encoding="utf-8"?>
<p:tagLst xmlns:p="http://schemas.openxmlformats.org/presentationml/2006/main">
  <p:tag name="MH" val="20170712104315"/>
  <p:tag name="MH_LIBRARY" val="CONTENTS"/>
  <p:tag name="MH_TYPE" val="OTHERS"/>
  <p:tag name="ID" val="553519"/>
</p:tagLst>
</file>

<file path=ppt/tags/tag60.xml><?xml version="1.0" encoding="utf-8"?>
<p:tagLst xmlns:p="http://schemas.openxmlformats.org/presentationml/2006/main">
  <p:tag name="MH" val="20170712104315"/>
  <p:tag name="MH_LIBRARY" val="CONTENTS"/>
  <p:tag name="MH_TYPE" val="OTHERS"/>
  <p:tag name="ID" val="553519"/>
</p:tagLst>
</file>

<file path=ppt/tags/tag61.xml><?xml version="1.0" encoding="utf-8"?>
<p:tagLst xmlns:p="http://schemas.openxmlformats.org/presentationml/2006/main">
  <p:tag name="MH" val="20170712104315"/>
  <p:tag name="MH_LIBRARY" val="CONTENTS"/>
  <p:tag name="MH_TYPE" val="OTHERS"/>
  <p:tag name="ID" val="553519"/>
</p:tagLst>
</file>

<file path=ppt/tags/tag62.xml><?xml version="1.0" encoding="utf-8"?>
<p:tagLst xmlns:p="http://schemas.openxmlformats.org/presentationml/2006/main">
  <p:tag name="MH" val="20170712104315"/>
  <p:tag name="MH_LIBRARY" val="CONTENTS"/>
  <p:tag name="MH_TYPE" val="OTHERS"/>
  <p:tag name="ID" val="553519"/>
</p:tagLst>
</file>

<file path=ppt/tags/tag63.xml><?xml version="1.0" encoding="utf-8"?>
<p:tagLst xmlns:p="http://schemas.openxmlformats.org/presentationml/2006/main">
  <p:tag name="MH" val="20170712104315"/>
  <p:tag name="MH_LIBRARY" val="CONTENTS"/>
  <p:tag name="MH_TYPE" val="OTHERS"/>
  <p:tag name="ID" val="553519"/>
</p:tagLst>
</file>

<file path=ppt/tags/tag64.xml><?xml version="1.0" encoding="utf-8"?>
<p:tagLst xmlns:p="http://schemas.openxmlformats.org/presentationml/2006/main">
  <p:tag name="MH" val="20170712104315"/>
  <p:tag name="MH_LIBRARY" val="CONTENTS"/>
  <p:tag name="MH_TYPE" val="OTHERS"/>
  <p:tag name="ID" val="553519"/>
</p:tagLst>
</file>

<file path=ppt/tags/tag65.xml><?xml version="1.0" encoding="utf-8"?>
<p:tagLst xmlns:p="http://schemas.openxmlformats.org/presentationml/2006/main">
  <p:tag name="MH" val="20170712104315"/>
  <p:tag name="MH_LIBRARY" val="CONTENTS"/>
  <p:tag name="MH_TYPE" val="OTHERS"/>
  <p:tag name="ID" val="553519"/>
</p:tagLst>
</file>

<file path=ppt/tags/tag66.xml><?xml version="1.0" encoding="utf-8"?>
<p:tagLst xmlns:p="http://schemas.openxmlformats.org/presentationml/2006/main">
  <p:tag name="MH" val="20170712104315"/>
  <p:tag name="MH_LIBRARY" val="CONTENTS"/>
  <p:tag name="MH_TYPE" val="OTHERS"/>
  <p:tag name="ID" val="553519"/>
</p:tagLst>
</file>

<file path=ppt/tags/tag67.xml><?xml version="1.0" encoding="utf-8"?>
<p:tagLst xmlns:p="http://schemas.openxmlformats.org/presentationml/2006/main">
  <p:tag name="MH" val="20170712104315"/>
  <p:tag name="MH_LIBRARY" val="CONTENTS"/>
  <p:tag name="MH_TYPE" val="OTHERS"/>
  <p:tag name="ID" val="553519"/>
</p:tagLst>
</file>

<file path=ppt/tags/tag68.xml><?xml version="1.0" encoding="utf-8"?>
<p:tagLst xmlns:p="http://schemas.openxmlformats.org/presentationml/2006/main">
  <p:tag name="MH" val="20170712104315"/>
  <p:tag name="MH_LIBRARY" val="CONTENTS"/>
  <p:tag name="MH_TYPE" val="OTHERS"/>
  <p:tag name="ID" val="553519"/>
</p:tagLst>
</file>

<file path=ppt/tags/tag69.xml><?xml version="1.0" encoding="utf-8"?>
<p:tagLst xmlns:p="http://schemas.openxmlformats.org/presentationml/2006/main">
  <p:tag name="MH" val="20170712104315"/>
  <p:tag name="MH_LIBRARY" val="CONTENTS"/>
  <p:tag name="MH_TYPE" val="OTHERS"/>
  <p:tag name="ID" val="553519"/>
</p:tagLst>
</file>

<file path=ppt/tags/tag7.xml><?xml version="1.0" encoding="utf-8"?>
<p:tagLst xmlns:p="http://schemas.openxmlformats.org/presentationml/2006/main">
  <p:tag name="MH" val="20170712104315"/>
  <p:tag name="MH_LIBRARY" val="CONTENTS"/>
  <p:tag name="MH_TYPE" val="OTHERS"/>
  <p:tag name="ID" val="553519"/>
</p:tagLst>
</file>

<file path=ppt/tags/tag70.xml><?xml version="1.0" encoding="utf-8"?>
<p:tagLst xmlns:p="http://schemas.openxmlformats.org/presentationml/2006/main">
  <p:tag name="MH" val="20170712104315"/>
  <p:tag name="MH_LIBRARY" val="CONTENTS"/>
  <p:tag name="MH_TYPE" val="OTHERS"/>
  <p:tag name="ID" val="553519"/>
</p:tagLst>
</file>

<file path=ppt/tags/tag71.xml><?xml version="1.0" encoding="utf-8"?>
<p:tagLst xmlns:p="http://schemas.openxmlformats.org/presentationml/2006/main">
  <p:tag name="MH" val="20170712104315"/>
  <p:tag name="MH_LIBRARY" val="CONTENTS"/>
  <p:tag name="MH_TYPE" val="OTHERS"/>
  <p:tag name="ID" val="553519"/>
</p:tagLst>
</file>

<file path=ppt/tags/tag72.xml><?xml version="1.0" encoding="utf-8"?>
<p:tagLst xmlns:p="http://schemas.openxmlformats.org/presentationml/2006/main">
  <p:tag name="MH" val="20170712104315"/>
  <p:tag name="MH_LIBRARY" val="CONTENTS"/>
  <p:tag name="MH_TYPE" val="OTHERS"/>
  <p:tag name="ID" val="553519"/>
</p:tagLst>
</file>

<file path=ppt/tags/tag73.xml><?xml version="1.0" encoding="utf-8"?>
<p:tagLst xmlns:p="http://schemas.openxmlformats.org/presentationml/2006/main">
  <p:tag name="MH" val="20170712104315"/>
  <p:tag name="MH_LIBRARY" val="CONTENTS"/>
  <p:tag name="MH_TYPE" val="OTHERS"/>
  <p:tag name="ID" val="553519"/>
</p:tagLst>
</file>

<file path=ppt/tags/tag74.xml><?xml version="1.0" encoding="utf-8"?>
<p:tagLst xmlns:p="http://schemas.openxmlformats.org/presentationml/2006/main">
  <p:tag name="MH" val="20170712104315"/>
  <p:tag name="MH_LIBRARY" val="CONTENTS"/>
  <p:tag name="MH_TYPE" val="OTHERS"/>
  <p:tag name="ID" val="553519"/>
</p:tagLst>
</file>

<file path=ppt/tags/tag75.xml><?xml version="1.0" encoding="utf-8"?>
<p:tagLst xmlns:p="http://schemas.openxmlformats.org/presentationml/2006/main">
  <p:tag name="MH" val="20170712104315"/>
  <p:tag name="MH_LIBRARY" val="CONTENTS"/>
  <p:tag name="MH_TYPE" val="OTHERS"/>
  <p:tag name="ID" val="553519"/>
</p:tagLst>
</file>

<file path=ppt/tags/tag76.xml><?xml version="1.0" encoding="utf-8"?>
<p:tagLst xmlns:p="http://schemas.openxmlformats.org/presentationml/2006/main">
  <p:tag name="MH" val="20170712104315"/>
  <p:tag name="MH_LIBRARY" val="CONTENTS"/>
  <p:tag name="MH_TYPE" val="OTHERS"/>
  <p:tag name="ID" val="553519"/>
</p:tagLst>
</file>

<file path=ppt/tags/tag77.xml><?xml version="1.0" encoding="utf-8"?>
<p:tagLst xmlns:p="http://schemas.openxmlformats.org/presentationml/2006/main">
  <p:tag name="MH" val="20170712104315"/>
  <p:tag name="MH_LIBRARY" val="CONTENTS"/>
  <p:tag name="MH_TYPE" val="OTHERS"/>
  <p:tag name="ID" val="553519"/>
</p:tagLst>
</file>

<file path=ppt/tags/tag78.xml><?xml version="1.0" encoding="utf-8"?>
<p:tagLst xmlns:p="http://schemas.openxmlformats.org/presentationml/2006/main">
  <p:tag name="MH" val="20170712104315"/>
  <p:tag name="MH_LIBRARY" val="CONTENTS"/>
  <p:tag name="MH_TYPE" val="OTHERS"/>
  <p:tag name="ID" val="553519"/>
</p:tagLst>
</file>

<file path=ppt/tags/tag79.xml><?xml version="1.0" encoding="utf-8"?>
<p:tagLst xmlns:p="http://schemas.openxmlformats.org/presentationml/2006/main">
  <p:tag name="MH" val="20170712104315"/>
  <p:tag name="MH_LIBRARY" val="CONTENTS"/>
  <p:tag name="MH_TYPE" val="OTHERS"/>
  <p:tag name="ID" val="553519"/>
</p:tagLst>
</file>

<file path=ppt/tags/tag8.xml><?xml version="1.0" encoding="utf-8"?>
<p:tagLst xmlns:p="http://schemas.openxmlformats.org/presentationml/2006/main">
  <p:tag name="MH" val="20170712104315"/>
  <p:tag name="MH_LIBRARY" val="CONTENTS"/>
  <p:tag name="MH_TYPE" val="OTHERS"/>
  <p:tag name="ID" val="553519"/>
</p:tagLst>
</file>

<file path=ppt/tags/tag80.xml><?xml version="1.0" encoding="utf-8"?>
<p:tagLst xmlns:p="http://schemas.openxmlformats.org/presentationml/2006/main">
  <p:tag name="MH" val="20170712104315"/>
  <p:tag name="MH_LIBRARY" val="CONTENTS"/>
  <p:tag name="MH_TYPE" val="OTHERS"/>
  <p:tag name="ID" val="553519"/>
</p:tagLst>
</file>

<file path=ppt/tags/tag81.xml><?xml version="1.0" encoding="utf-8"?>
<p:tagLst xmlns:p="http://schemas.openxmlformats.org/presentationml/2006/main">
  <p:tag name="MH" val="20170712104315"/>
  <p:tag name="MH_LIBRARY" val="CONTENTS"/>
  <p:tag name="MH_TYPE" val="OTHERS"/>
  <p:tag name="ID" val="553519"/>
</p:tagLst>
</file>

<file path=ppt/tags/tag82.xml><?xml version="1.0" encoding="utf-8"?>
<p:tagLst xmlns:p="http://schemas.openxmlformats.org/presentationml/2006/main">
  <p:tag name="MH" val="20170712104315"/>
  <p:tag name="MH_LIBRARY" val="CONTENTS"/>
  <p:tag name="MH_TYPE" val="OTHERS"/>
  <p:tag name="ID" val="553519"/>
</p:tagLst>
</file>

<file path=ppt/tags/tag83.xml><?xml version="1.0" encoding="utf-8"?>
<p:tagLst xmlns:p="http://schemas.openxmlformats.org/presentationml/2006/main">
  <p:tag name="MH" val="20170712104315"/>
  <p:tag name="MH_LIBRARY" val="CONTENTS"/>
  <p:tag name="MH_TYPE" val="OTHERS"/>
  <p:tag name="ID" val="553519"/>
</p:tagLst>
</file>

<file path=ppt/tags/tag84.xml><?xml version="1.0" encoding="utf-8"?>
<p:tagLst xmlns:p="http://schemas.openxmlformats.org/presentationml/2006/main">
  <p:tag name="MH" val="20170712104315"/>
  <p:tag name="MH_LIBRARY" val="CONTENTS"/>
  <p:tag name="MH_TYPE" val="OTHERS"/>
  <p:tag name="ID" val="553519"/>
</p:tagLst>
</file>

<file path=ppt/tags/tag85.xml><?xml version="1.0" encoding="utf-8"?>
<p:tagLst xmlns:p="http://schemas.openxmlformats.org/presentationml/2006/main">
  <p:tag name="MH" val="20170712104315"/>
  <p:tag name="MH_LIBRARY" val="CONTENTS"/>
  <p:tag name="MH_TYPE" val="OTHERS"/>
  <p:tag name="ID" val="553519"/>
</p:tagLst>
</file>

<file path=ppt/tags/tag9.xml><?xml version="1.0" encoding="utf-8"?>
<p:tagLst xmlns:p="http://schemas.openxmlformats.org/presentationml/2006/main">
  <p:tag name="MH" val="20170712104315"/>
  <p:tag name="MH_LIBRARY" val="CONTENTS"/>
  <p:tag name="MH_TYPE" val="OTHERS"/>
  <p:tag name="ID" val="553519"/>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9679</Words>
  <Application>WPS 演示</Application>
  <PresentationFormat>自定义</PresentationFormat>
  <Paragraphs>1206</Paragraphs>
  <Slides>86</Slides>
  <Notes>3</Notes>
  <HiddenSlides>1</HiddenSlides>
  <MMClips>0</MMClips>
  <ScaleCrop>false</ScaleCrop>
  <HeadingPairs>
    <vt:vector size="8" baseType="variant">
      <vt:variant>
        <vt:lpstr>已用的字体</vt:lpstr>
      </vt:variant>
      <vt:variant>
        <vt:i4>16</vt:i4>
      </vt:variant>
      <vt:variant>
        <vt:lpstr>主题</vt:lpstr>
      </vt:variant>
      <vt:variant>
        <vt:i4>1</vt:i4>
      </vt:variant>
      <vt:variant>
        <vt:lpstr>嵌入 OLE 服务器</vt:lpstr>
      </vt:variant>
      <vt:variant>
        <vt:i4>1</vt:i4>
      </vt:variant>
      <vt:variant>
        <vt:lpstr>幻灯片标题</vt:lpstr>
      </vt:variant>
      <vt:variant>
        <vt:i4>86</vt:i4>
      </vt:variant>
    </vt:vector>
  </HeadingPairs>
  <TitlesOfParts>
    <vt:vector size="104" baseType="lpstr">
      <vt:lpstr>Arial</vt:lpstr>
      <vt:lpstr>宋体</vt:lpstr>
      <vt:lpstr>Wingdings</vt:lpstr>
      <vt:lpstr>微软雅黑</vt:lpstr>
      <vt:lpstr>Calibri</vt:lpstr>
      <vt:lpstr>Times New Roman</vt:lpstr>
      <vt:lpstr>Cambria Math</vt:lpstr>
      <vt:lpstr>汉仪综艺体简</vt:lpstr>
      <vt:lpstr>Arial</vt:lpstr>
      <vt:lpstr>楷体_GB2312</vt:lpstr>
      <vt:lpstr>Arial Unicode MS</vt:lpstr>
      <vt:lpstr>等线 Light</vt:lpstr>
      <vt:lpstr>Calibri Light</vt:lpstr>
      <vt:lpstr>等线</vt:lpstr>
      <vt:lpstr>Symbol</vt:lpstr>
      <vt:lpstr>新宋体</vt:lpstr>
      <vt:lpstr>Office 主题</vt:lpstr>
      <vt:lpstr>Office12.wks.Sheet.8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vt:lpstr>
      <vt:lpstr>PowerPoint 演示文稿</vt:lpstr>
      <vt:lpstr>PowerPoint 演示文稿</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174</cp:revision>
  <dcterms:created xsi:type="dcterms:W3CDTF">2018-02-07T05:27:00Z</dcterms:created>
  <dcterms:modified xsi:type="dcterms:W3CDTF">2021-03-10T07:05:49Z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2052-11.1.0.9513</vt:lpwstr>
  </property>
</Properties>
</file>